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5"/>
  </p:sldMasterIdLst>
  <p:notesMasterIdLst>
    <p:notesMasterId r:id="rId15"/>
  </p:notesMasterIdLst>
  <p:handoutMasterIdLst>
    <p:handoutMasterId r:id="rId16"/>
  </p:handoutMasterIdLst>
  <p:sldIdLst>
    <p:sldId id="290" r:id="rId6"/>
    <p:sldId id="315" r:id="rId7"/>
    <p:sldId id="258" r:id="rId8"/>
    <p:sldId id="314" r:id="rId9"/>
    <p:sldId id="316" r:id="rId10"/>
    <p:sldId id="319" r:id="rId11"/>
    <p:sldId id="318" r:id="rId12"/>
    <p:sldId id="317" r:id="rId13"/>
    <p:sldId id="295" r:id="rId14"/>
  </p:sldIdLst>
  <p:sldSz cx="12192000" cy="7562850"/>
  <p:notesSz cx="6865938" cy="95408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B87"/>
    <a:srgbClr val="99B870"/>
    <a:srgbClr val="53528E"/>
    <a:srgbClr val="85B7C9"/>
    <a:srgbClr val="5D8AAE"/>
    <a:srgbClr val="53ABCB"/>
    <a:srgbClr val="006C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Helle Formatvorlage 2 - Akz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68D230F3-CF80-4859-8CE7-A43EE81993B5}" styleName="Helle Formatvorlage 1 - Akz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unkle Formatvorlage 1 - Akz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unkle Formatvorlage 1 - Akz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unkle Formatvorlage 1 - Akz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ittlere Formatvorlage 3 - Akz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9" autoAdjust="0"/>
    <p:restoredTop sz="94660" autoAdjust="0"/>
  </p:normalViewPr>
  <p:slideViewPr>
    <p:cSldViewPr snapToGrid="0">
      <p:cViewPr varScale="1">
        <p:scale>
          <a:sx n="57" d="100"/>
          <a:sy n="57" d="100"/>
        </p:scale>
        <p:origin x="1022" y="43"/>
      </p:cViewPr>
      <p:guideLst>
        <p:guide orient="horz" pos="2382"/>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3" d="100"/>
          <a:sy n="83" d="100"/>
        </p:scale>
        <p:origin x="1020" y="6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de-DE" dirty="0"/>
          </a:p>
        </p:txBody>
      </p:sp>
      <p:sp>
        <p:nvSpPr>
          <p:cNvPr id="3" name="Datumsplatzhalter 2"/>
          <p:cNvSpPr>
            <a:spLocks noGrp="1"/>
          </p:cNvSpPr>
          <p:nvPr>
            <p:ph type="dt" sz="quarter" idx="1"/>
          </p:nvPr>
        </p:nvSpPr>
        <p:spPr>
          <a:xfrm>
            <a:off x="3889109" y="0"/>
            <a:ext cx="2975240" cy="478701"/>
          </a:xfrm>
          <a:prstGeom prst="rect">
            <a:avLst/>
          </a:prstGeom>
        </p:spPr>
        <p:txBody>
          <a:bodyPr vert="horz" lIns="93744" tIns="46872" rIns="93744" bIns="46872" rtlCol="0"/>
          <a:lstStyle>
            <a:lvl1pPr algn="r">
              <a:defRPr sz="1200"/>
            </a:lvl1pPr>
          </a:lstStyle>
          <a:p>
            <a:fld id="{D63D5444-F62C-42C3-A75A-D9DBA807730F}" type="datetimeFigureOut">
              <a:rPr lang="de-DE" smtClean="0"/>
              <a:t>29.04.2017</a:t>
            </a:fld>
            <a:endParaRPr lang="de-DE" dirty="0"/>
          </a:p>
        </p:txBody>
      </p:sp>
      <p:sp>
        <p:nvSpPr>
          <p:cNvPr id="4" name="Fußzeilenplatzhalter 3"/>
          <p:cNvSpPr>
            <a:spLocks noGrp="1"/>
          </p:cNvSpPr>
          <p:nvPr>
            <p:ph type="ftr" sz="quarter" idx="2"/>
          </p:nvPr>
        </p:nvSpPr>
        <p:spPr>
          <a:xfrm>
            <a:off x="0" y="9062176"/>
            <a:ext cx="2975240" cy="478700"/>
          </a:xfrm>
          <a:prstGeom prst="rect">
            <a:avLst/>
          </a:prstGeom>
        </p:spPr>
        <p:txBody>
          <a:bodyPr vert="horz" lIns="93744" tIns="46872" rIns="93744" bIns="46872"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89109" y="9062176"/>
            <a:ext cx="2975240" cy="478700"/>
          </a:xfrm>
          <a:prstGeom prst="rect">
            <a:avLst/>
          </a:prstGeom>
        </p:spPr>
        <p:txBody>
          <a:bodyPr vert="horz" lIns="93744" tIns="46872" rIns="93744" bIns="46872" rtlCol="0" anchor="b"/>
          <a:lstStyle>
            <a:lvl1pPr algn="r">
              <a:defRPr sz="1200"/>
            </a:lvl1pPr>
          </a:lstStyle>
          <a:p>
            <a:fld id="{84A4F617-7A30-41D4-AB86-5D833C98E18B}" type="slidenum">
              <a:rPr lang="de-DE" smtClean="0"/>
              <a:t>‹Nr.›</a:t>
            </a:fld>
            <a:endParaRPr lang="de-DE" dirty="0"/>
          </a:p>
        </p:txBody>
      </p:sp>
    </p:spTree>
    <p:extLst>
      <p:ext uri="{BB962C8B-B14F-4D97-AF65-F5344CB8AC3E}">
        <p14:creationId xmlns:p14="http://schemas.microsoft.com/office/powerpoint/2010/main" val="994624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478701"/>
          </a:xfrm>
          <a:prstGeom prst="rect">
            <a:avLst/>
          </a:prstGeom>
        </p:spPr>
        <p:txBody>
          <a:bodyPr vert="horz" lIns="93744" tIns="46872" rIns="93744" bIns="46872" rtlCol="0"/>
          <a:lstStyle>
            <a:lvl1pPr algn="l">
              <a:defRPr sz="1200"/>
            </a:lvl1pPr>
          </a:lstStyle>
          <a:p>
            <a:endParaRPr lang="de-DE" dirty="0"/>
          </a:p>
        </p:txBody>
      </p:sp>
      <p:sp>
        <p:nvSpPr>
          <p:cNvPr id="3" name="Datumsplatzhalter 2"/>
          <p:cNvSpPr>
            <a:spLocks noGrp="1"/>
          </p:cNvSpPr>
          <p:nvPr>
            <p:ph type="dt" idx="1"/>
          </p:nvPr>
        </p:nvSpPr>
        <p:spPr>
          <a:xfrm>
            <a:off x="3889109" y="0"/>
            <a:ext cx="2975240" cy="478701"/>
          </a:xfrm>
          <a:prstGeom prst="rect">
            <a:avLst/>
          </a:prstGeom>
        </p:spPr>
        <p:txBody>
          <a:bodyPr vert="horz" lIns="93744" tIns="46872" rIns="93744" bIns="46872" rtlCol="0"/>
          <a:lstStyle>
            <a:lvl1pPr algn="r">
              <a:defRPr sz="1200"/>
            </a:lvl1pPr>
          </a:lstStyle>
          <a:p>
            <a:fld id="{12CAA1FA-7B6A-47D2-8D61-F225D71B51FF}" type="datetimeFigureOut">
              <a:rPr lang="de-DE" smtClean="0"/>
              <a:t>29.04.2017</a:t>
            </a:fld>
            <a:endParaRPr lang="de-DE" dirty="0"/>
          </a:p>
        </p:txBody>
      </p:sp>
      <p:sp>
        <p:nvSpPr>
          <p:cNvPr id="4" name="Folienbildplatzhalter 3"/>
          <p:cNvSpPr>
            <a:spLocks noGrp="1" noRot="1" noChangeAspect="1"/>
          </p:cNvSpPr>
          <p:nvPr>
            <p:ph type="sldImg" idx="2"/>
          </p:nvPr>
        </p:nvSpPr>
        <p:spPr>
          <a:xfrm>
            <a:off x="838200" y="1192213"/>
            <a:ext cx="5189538" cy="3221037"/>
          </a:xfrm>
          <a:prstGeom prst="rect">
            <a:avLst/>
          </a:prstGeom>
          <a:noFill/>
          <a:ln w="12700">
            <a:solidFill>
              <a:prstClr val="black"/>
            </a:solidFill>
          </a:ln>
        </p:spPr>
        <p:txBody>
          <a:bodyPr vert="horz" lIns="93744" tIns="46872" rIns="93744" bIns="46872" rtlCol="0" anchor="ctr"/>
          <a:lstStyle/>
          <a:p>
            <a:endParaRPr lang="de-DE" dirty="0"/>
          </a:p>
        </p:txBody>
      </p:sp>
      <p:sp>
        <p:nvSpPr>
          <p:cNvPr id="5" name="Kopfzeilenplatzhalter 4"/>
          <p:cNvSpPr>
            <a:spLocks noGrp="1"/>
          </p:cNvSpPr>
          <p:nvPr>
            <p:ph type="body" sz="quarter" idx="3"/>
          </p:nvPr>
        </p:nvSpPr>
        <p:spPr>
          <a:xfrm>
            <a:off x="686594" y="4591546"/>
            <a:ext cx="5492750" cy="3756720"/>
          </a:xfrm>
          <a:prstGeom prst="rect">
            <a:avLst/>
          </a:prstGeom>
        </p:spPr>
        <p:txBody>
          <a:bodyPr vert="horz" lIns="93744" tIns="46872" rIns="93744" bIns="46872"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0" y="9062176"/>
            <a:ext cx="2975240" cy="478700"/>
          </a:xfrm>
          <a:prstGeom prst="rect">
            <a:avLst/>
          </a:prstGeom>
        </p:spPr>
        <p:txBody>
          <a:bodyPr vert="horz" lIns="93744" tIns="46872" rIns="93744" bIns="46872"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9109" y="9062176"/>
            <a:ext cx="2975240" cy="478700"/>
          </a:xfrm>
          <a:prstGeom prst="rect">
            <a:avLst/>
          </a:prstGeom>
        </p:spPr>
        <p:txBody>
          <a:bodyPr vert="horz" lIns="93744" tIns="46872" rIns="93744" bIns="46872" rtlCol="0" anchor="b"/>
          <a:lstStyle>
            <a:lvl1pPr algn="r">
              <a:defRPr sz="1200"/>
            </a:lvl1pPr>
          </a:lstStyle>
          <a:p>
            <a:fld id="{1B9A179D-2D27-49E2-B022-8EDDA2EFE682}" type="slidenum">
              <a:rPr lang="de-DE" smtClean="0"/>
              <a:t>‹Nr.›</a:t>
            </a:fld>
            <a:endParaRPr lang="de-DE" dirty="0"/>
          </a:p>
        </p:txBody>
      </p:sp>
    </p:spTree>
    <p:extLst>
      <p:ext uri="{BB962C8B-B14F-4D97-AF65-F5344CB8AC3E}">
        <p14:creationId xmlns:p14="http://schemas.microsoft.com/office/powerpoint/2010/main" val="1174603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tiff"/><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2" name="Freihandform 11"/>
          <p:cNvSpPr>
            <a:spLocks noChangeArrowheads="1"/>
          </p:cNvSpPr>
          <p:nvPr userDrawn="1"/>
        </p:nvSpPr>
        <p:spPr bwMode="white">
          <a:xfrm>
            <a:off x="8429022" y="0"/>
            <a:ext cx="3762978" cy="7562850"/>
          </a:xfrm>
          <a:custGeom>
            <a:avLst/>
            <a:gdLst>
              <a:gd name="connsiteX0" fmla="*/ 0 w 3762978"/>
              <a:gd name="connsiteY0" fmla="*/ 0 h 6858000"/>
              <a:gd name="connsiteX1" fmla="*/ 3762978 w 3762978"/>
              <a:gd name="connsiteY1" fmla="*/ 0 h 6858000"/>
              <a:gd name="connsiteX2" fmla="*/ 3762978 w 3762978"/>
              <a:gd name="connsiteY2" fmla="*/ 6858000 h 6858000"/>
              <a:gd name="connsiteX3" fmla="*/ 338667 w 3762978"/>
              <a:gd name="connsiteY3" fmla="*/ 6858000 h 6858000"/>
              <a:gd name="connsiteX4" fmla="*/ 1189567 w 3762978"/>
              <a:gd name="connsiteY4" fmla="*/ 433705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2978" h="6858000">
                <a:moveTo>
                  <a:pt x="0" y="0"/>
                </a:moveTo>
                <a:lnTo>
                  <a:pt x="3762978" y="0"/>
                </a:lnTo>
                <a:lnTo>
                  <a:pt x="3762978" y="6858000"/>
                </a:lnTo>
                <a:lnTo>
                  <a:pt x="338667" y="6858000"/>
                </a:lnTo>
                <a:lnTo>
                  <a:pt x="1189567" y="4337050"/>
                </a:lnTo>
                <a:close/>
              </a:path>
            </a:pathLst>
          </a:custGeom>
          <a:solidFill>
            <a:schemeClr val="bg1"/>
          </a:solidFill>
          <a:ln>
            <a:noFill/>
          </a:ln>
          <a:extLst/>
        </p:spPr>
        <p:txBody>
          <a:bodyPr vert="horz" wrap="square" lIns="91440" tIns="45720" rIns="91440" bIns="45720" numCol="1" anchor="t" anchorCtr="0" compatLnSpc="1">
            <a:prstTxWarp prst="textNoShape">
              <a:avLst/>
            </a:prstTxWarp>
            <a:noAutofit/>
          </a:bodyPr>
          <a:lstStyle/>
          <a:p>
            <a:endParaRPr lang="de-DE" sz="1800" dirty="0"/>
          </a:p>
        </p:txBody>
      </p:sp>
      <p:sp>
        <p:nvSpPr>
          <p:cNvPr id="7" name="Freihandform 6"/>
          <p:cNvSpPr>
            <a:spLocks/>
          </p:cNvSpPr>
          <p:nvPr/>
        </p:nvSpPr>
        <p:spPr bwMode="auto">
          <a:xfrm>
            <a:off x="8145386" y="0"/>
            <a:ext cx="1672169" cy="756285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rgbClr val="006CAC"/>
          </a:solidFill>
          <a:ln>
            <a:noFill/>
          </a:ln>
          <a:effectLst/>
        </p:spPr>
        <p:txBody>
          <a:bodyPr vert="horz" wrap="square" lIns="91440" tIns="45720" rIns="91440" bIns="45720" numCol="1" anchor="t" anchorCtr="0" compatLnSpc="1">
            <a:prstTxWarp prst="textNoShape">
              <a:avLst/>
            </a:prstTxWarp>
          </a:bodyPr>
          <a:lstStyle/>
          <a:p>
            <a:pPr lvl="0"/>
            <a:endParaRPr lang="de-DE" sz="1800" dirty="0"/>
          </a:p>
        </p:txBody>
      </p:sp>
      <p:sp>
        <p:nvSpPr>
          <p:cNvPr id="8" name="Freihandform 7"/>
          <p:cNvSpPr>
            <a:spLocks/>
          </p:cNvSpPr>
          <p:nvPr/>
        </p:nvSpPr>
        <p:spPr bwMode="auto">
          <a:xfrm>
            <a:off x="7950653" y="0"/>
            <a:ext cx="1528232" cy="7562850"/>
          </a:xfrm>
          <a:custGeom>
            <a:avLst/>
            <a:gdLst/>
            <a:ahLst/>
            <a:cxnLst/>
            <a:rect l="l" t="t" r="r" b="b"/>
            <a:pathLst>
              <a:path w="1146174" h="6858000">
                <a:moveTo>
                  <a:pt x="0" y="0"/>
                </a:moveTo>
                <a:lnTo>
                  <a:pt x="253999" y="0"/>
                </a:lnTo>
                <a:lnTo>
                  <a:pt x="1146174" y="4337050"/>
                </a:lnTo>
                <a:lnTo>
                  <a:pt x="511174" y="6858000"/>
                </a:lnTo>
                <a:lnTo>
                  <a:pt x="254000" y="6858000"/>
                </a:lnTo>
                <a:lnTo>
                  <a:pt x="892175" y="4337050"/>
                </a:lnTo>
                <a:close/>
              </a:path>
            </a:pathLst>
          </a:custGeom>
          <a:solidFill>
            <a:srgbClr val="99B870"/>
          </a:solidFill>
          <a:ln>
            <a:noFill/>
          </a:ln>
          <a:effectLst>
            <a:innerShdw blurRad="1778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de-DE" sz="1800" dirty="0"/>
          </a:p>
        </p:txBody>
      </p:sp>
      <p:pic>
        <p:nvPicPr>
          <p:cNvPr id="5" name="Bild 4" descr="pfeiel_einheit.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78847" y="4003412"/>
            <a:ext cx="6278880" cy="1298448"/>
          </a:xfrm>
          <a:prstGeom prst="rect">
            <a:avLst/>
          </a:prstGeom>
        </p:spPr>
      </p:pic>
    </p:spTree>
    <p:extLst>
      <p:ext uri="{BB962C8B-B14F-4D97-AF65-F5344CB8AC3E}">
        <p14:creationId xmlns:p14="http://schemas.microsoft.com/office/powerpoint/2010/main" val="512585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295400" y="281356"/>
            <a:ext cx="9601200" cy="1143415"/>
          </a:xfrm>
        </p:spPr>
        <p:txBody>
          <a:bodyPr anchor="b"/>
          <a:lstStyle>
            <a:lvl1pPr>
              <a:defRPr sz="3200"/>
            </a:lvl1pPr>
          </a:lstStyle>
          <a:p>
            <a:r>
              <a:rPr lang="de-DE" dirty="0"/>
              <a:t>Titelmasterformat durch Klicken bearbeiten</a:t>
            </a:r>
          </a:p>
        </p:txBody>
      </p:sp>
      <p:sp>
        <p:nvSpPr>
          <p:cNvPr id="3" name="Bildplatzhalter 2"/>
          <p:cNvSpPr>
            <a:spLocks noGrp="1"/>
          </p:cNvSpPr>
          <p:nvPr>
            <p:ph type="pic" idx="1"/>
          </p:nvPr>
        </p:nvSpPr>
        <p:spPr>
          <a:xfrm>
            <a:off x="4724400" y="2016761"/>
            <a:ext cx="6172200" cy="4789805"/>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295400" y="2016760"/>
            <a:ext cx="3017520" cy="4789805"/>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Tree>
    <p:extLst>
      <p:ext uri="{BB962C8B-B14F-4D97-AF65-F5344CB8AC3E}">
        <p14:creationId xmlns:p14="http://schemas.microsoft.com/office/powerpoint/2010/main" val="106759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Zwei Bilder mit Beschriftungen">
    <p:spTree>
      <p:nvGrpSpPr>
        <p:cNvPr id="1" name=""/>
        <p:cNvGrpSpPr/>
        <p:nvPr/>
      </p:nvGrpSpPr>
      <p:grpSpPr>
        <a:xfrm>
          <a:off x="0" y="0"/>
          <a:ext cx="0" cy="0"/>
          <a:chOff x="0" y="0"/>
          <a:chExt cx="0" cy="0"/>
        </a:xfrm>
      </p:grpSpPr>
      <p:sp>
        <p:nvSpPr>
          <p:cNvPr id="9" name="Rechteck 8"/>
          <p:cNvSpPr/>
          <p:nvPr/>
        </p:nvSpPr>
        <p:spPr>
          <a:xfrm>
            <a:off x="1295400" y="5798185"/>
            <a:ext cx="4572000" cy="1008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 1"/>
          <p:cNvSpPr>
            <a:spLocks noGrp="1"/>
          </p:cNvSpPr>
          <p:nvPr>
            <p:ph type="title"/>
          </p:nvPr>
        </p:nvSpPr>
        <p:spPr>
          <a:xfrm>
            <a:off x="1295400" y="281356"/>
            <a:ext cx="9601200" cy="1143415"/>
          </a:xfrm>
        </p:spPr>
        <p:txBody>
          <a:bodyPr anchor="b"/>
          <a:lstStyle>
            <a:lvl1pPr>
              <a:defRPr sz="3200"/>
            </a:lvl1pPr>
          </a:lstStyle>
          <a:p>
            <a:r>
              <a:rPr lang="de-DE" dirty="0"/>
              <a:t>Titelmasterformat durch Klicken bearbeiten</a:t>
            </a:r>
          </a:p>
        </p:txBody>
      </p:sp>
      <p:sp>
        <p:nvSpPr>
          <p:cNvPr id="4" name="Textplatzhalter 3"/>
          <p:cNvSpPr>
            <a:spLocks noGrp="1"/>
          </p:cNvSpPr>
          <p:nvPr>
            <p:ph type="body" sz="half" idx="2"/>
          </p:nvPr>
        </p:nvSpPr>
        <p:spPr>
          <a:xfrm>
            <a:off x="1371273" y="5881222"/>
            <a:ext cx="4420252" cy="925343"/>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10" name="Rechteck 9"/>
          <p:cNvSpPr/>
          <p:nvPr/>
        </p:nvSpPr>
        <p:spPr>
          <a:xfrm>
            <a:off x="6324599" y="5798185"/>
            <a:ext cx="4572000" cy="10083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Rechteck 10"/>
          <p:cNvSpPr/>
          <p:nvPr/>
        </p:nvSpPr>
        <p:spPr>
          <a:xfrm>
            <a:off x="1295400" y="5798186"/>
            <a:ext cx="4572000" cy="6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2" name="Rechteck 11"/>
          <p:cNvSpPr/>
          <p:nvPr/>
        </p:nvSpPr>
        <p:spPr>
          <a:xfrm>
            <a:off x="6324599" y="5798186"/>
            <a:ext cx="4572000" cy="60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800" dirty="0"/>
          </a:p>
        </p:txBody>
      </p:sp>
      <p:sp>
        <p:nvSpPr>
          <p:cNvPr id="13" name="Textplatzhalter 3"/>
          <p:cNvSpPr>
            <a:spLocks noGrp="1"/>
          </p:cNvSpPr>
          <p:nvPr>
            <p:ph type="body" sz="half" idx="14"/>
          </p:nvPr>
        </p:nvSpPr>
        <p:spPr>
          <a:xfrm>
            <a:off x="6412954" y="5881222"/>
            <a:ext cx="4420252" cy="925343"/>
          </a:xfrm>
        </p:spPr>
        <p:txBody>
          <a:bodyPr anchor="t">
            <a:normAutofit/>
          </a:bodyPr>
          <a:lstStyle>
            <a:lvl1pPr marL="0" indent="0">
              <a:spcBef>
                <a:spcPts val="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3" name="Bildplatzhalter 2"/>
          <p:cNvSpPr>
            <a:spLocks noGrp="1"/>
          </p:cNvSpPr>
          <p:nvPr>
            <p:ph type="pic" idx="1"/>
          </p:nvPr>
        </p:nvSpPr>
        <p:spPr>
          <a:xfrm>
            <a:off x="1295400" y="2016762"/>
            <a:ext cx="4572000" cy="3781424"/>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Bildplatzhalter 2"/>
          <p:cNvSpPr>
            <a:spLocks noGrp="1"/>
          </p:cNvSpPr>
          <p:nvPr>
            <p:ph type="pic" idx="13"/>
          </p:nvPr>
        </p:nvSpPr>
        <p:spPr>
          <a:xfrm>
            <a:off x="6324600" y="2016762"/>
            <a:ext cx="4572000" cy="3781424"/>
          </a:xfrm>
        </p:spPr>
        <p:txBody>
          <a:bodyPr tIns="27432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Tree>
    <p:extLst>
      <p:ext uri="{BB962C8B-B14F-4D97-AF65-F5344CB8AC3E}">
        <p14:creationId xmlns:p14="http://schemas.microsoft.com/office/powerpoint/2010/main" val="3944010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Vertikaler Textplatzhalter 2"/>
          <p:cNvSpPr>
            <a:spLocks noGrp="1"/>
          </p:cNvSpPr>
          <p:nvPr>
            <p:ph type="body" orient="vert" idx="1"/>
          </p:nvPr>
        </p:nvSpPr>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79A3335-6331-4872-A8B7-ECD55539F4D0}" type="datetimeFigureOut">
              <a:rPr lang="de-DE" smtClean="0"/>
              <a:t>29.04.2017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7F8E3F6-DE14-48B2-B2BC-6FABA9630FB8}" type="slidenum">
              <a:rPr lang="de-DE" smtClean="0"/>
              <a:t>‹Nr.›</a:t>
            </a:fld>
            <a:endParaRPr lang="de-DE" dirty="0"/>
          </a:p>
        </p:txBody>
      </p:sp>
    </p:spTree>
    <p:extLst>
      <p:ext uri="{BB962C8B-B14F-4D97-AF65-F5344CB8AC3E}">
        <p14:creationId xmlns:p14="http://schemas.microsoft.com/office/powerpoint/2010/main" val="109294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kaler Titel und Text">
    <p:spTree>
      <p:nvGrpSpPr>
        <p:cNvPr id="1" name=""/>
        <p:cNvGrpSpPr/>
        <p:nvPr/>
      </p:nvGrpSpPr>
      <p:grpSpPr>
        <a:xfrm>
          <a:off x="0" y="0"/>
          <a:ext cx="0" cy="0"/>
          <a:chOff x="0" y="0"/>
          <a:chExt cx="0" cy="0"/>
        </a:xfrm>
      </p:grpSpPr>
      <p:sp>
        <p:nvSpPr>
          <p:cNvPr id="7" name="Rechteck 6"/>
          <p:cNvSpPr/>
          <p:nvPr/>
        </p:nvSpPr>
        <p:spPr bwMode="white">
          <a:xfrm rot="5400000">
            <a:off x="7210425" y="2581275"/>
            <a:ext cx="7562850" cy="2400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p:nvSpPr>
        <p:spPr>
          <a:xfrm rot="5400000">
            <a:off x="5978805" y="3740335"/>
            <a:ext cx="7562850" cy="82183"/>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p:nvSpPr>
        <p:spPr>
          <a:xfrm rot="5400000">
            <a:off x="5899188" y="3740335"/>
            <a:ext cx="7562850" cy="8218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Vertikaler Titel 1"/>
          <p:cNvSpPr>
            <a:spLocks noGrp="1"/>
          </p:cNvSpPr>
          <p:nvPr>
            <p:ph type="title" orient="vert"/>
          </p:nvPr>
        </p:nvSpPr>
        <p:spPr>
          <a:xfrm>
            <a:off x="9871318" y="756285"/>
            <a:ext cx="1033272" cy="6050280"/>
          </a:xfrm>
        </p:spPr>
        <p:txBody>
          <a:bodyPr vert="eaVert"/>
          <a:lstStyle/>
          <a:p>
            <a:r>
              <a:rPr lang="de-DE" dirty="0"/>
              <a:t>Titelmasterformat durch Klicken bearbeiten</a:t>
            </a:r>
          </a:p>
        </p:txBody>
      </p:sp>
      <p:sp>
        <p:nvSpPr>
          <p:cNvPr id="3" name="Vertikaler Textplatzhalter 2"/>
          <p:cNvSpPr>
            <a:spLocks noGrp="1"/>
          </p:cNvSpPr>
          <p:nvPr>
            <p:ph type="body" orient="vert" idx="1"/>
          </p:nvPr>
        </p:nvSpPr>
        <p:spPr>
          <a:xfrm>
            <a:off x="1295400" y="756285"/>
            <a:ext cx="7976754" cy="6050280"/>
          </a:xfrm>
        </p:spPr>
        <p:txBody>
          <a:bodyPr vert="eaVert"/>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79A3335-6331-4872-A8B7-ECD55539F4D0}" type="datetimeFigureOut">
              <a:rPr lang="de-DE" smtClean="0"/>
              <a:t>29.04.2017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7F8E3F6-DE14-48B2-B2BC-6FABA9630FB8}" type="slidenum">
              <a:rPr lang="de-DE" smtClean="0"/>
              <a:t>‹Nr.›</a:t>
            </a:fld>
            <a:endParaRPr lang="de-DE" dirty="0"/>
          </a:p>
        </p:txBody>
      </p:sp>
    </p:spTree>
    <p:extLst>
      <p:ext uri="{BB962C8B-B14F-4D97-AF65-F5344CB8AC3E}">
        <p14:creationId xmlns:p14="http://schemas.microsoft.com/office/powerpoint/2010/main" val="180411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10"/>
          </p:nvPr>
        </p:nvSpPr>
        <p:spPr/>
        <p:txBody>
          <a:bodyPr/>
          <a:lstStyle/>
          <a:p>
            <a:fld id="{A79A3335-6331-4872-A8B7-ECD55539F4D0}" type="datetimeFigureOut">
              <a:rPr lang="de-DE" smtClean="0"/>
              <a:t>29.04.2017</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p:txBody>
          <a:bodyPr/>
          <a:lstStyle/>
          <a:p>
            <a:fld id="{A7F8E3F6-DE14-48B2-B2BC-6FABA9630FB8}" type="slidenum">
              <a:rPr lang="de-DE" smtClean="0"/>
              <a:t>‹Nr.›</a:t>
            </a:fld>
            <a:endParaRPr lang="de-DE" dirty="0"/>
          </a:p>
        </p:txBody>
      </p:sp>
    </p:spTree>
    <p:extLst>
      <p:ext uri="{BB962C8B-B14F-4D97-AF65-F5344CB8AC3E}">
        <p14:creationId xmlns:p14="http://schemas.microsoft.com/office/powerpoint/2010/main" val="25961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folie mit Bild">
    <p:spTree>
      <p:nvGrpSpPr>
        <p:cNvPr id="1" name=""/>
        <p:cNvGrpSpPr/>
        <p:nvPr/>
      </p:nvGrpSpPr>
      <p:grpSpPr>
        <a:xfrm>
          <a:off x="0" y="0"/>
          <a:ext cx="0" cy="0"/>
          <a:chOff x="0" y="0"/>
          <a:chExt cx="0" cy="0"/>
        </a:xfrm>
      </p:grpSpPr>
      <p:pic>
        <p:nvPicPr>
          <p:cNvPr id="13" name="Bild 12" descr="pfeiel_einheit.tif"/>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3472" y="4927600"/>
            <a:ext cx="4927796" cy="1019049"/>
          </a:xfrm>
          <a:prstGeom prst="rect">
            <a:avLst/>
          </a:prstGeom>
        </p:spPr>
      </p:pic>
      <p:sp>
        <p:nvSpPr>
          <p:cNvPr id="16" name="Hinweistext"/>
          <p:cNvSpPr/>
          <p:nvPr/>
        </p:nvSpPr>
        <p:spPr>
          <a:xfrm>
            <a:off x="12344400" y="0"/>
            <a:ext cx="1295400" cy="756285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defTabSz="914400">
              <a:buNone/>
            </a:pPr>
            <a:r>
              <a:rPr lang="de-DE" sz="1200" b="1" i="1" dirty="0">
                <a:solidFill>
                  <a:schemeClr val="lt1"/>
                </a:solidFill>
                <a:latin typeface="Arial"/>
                <a:ea typeface="+mn-ea"/>
                <a:cs typeface="Arial"/>
              </a:rPr>
              <a:t>HINWEIS:</a:t>
            </a:r>
          </a:p>
          <a:p>
            <a:pPr algn="l" defTabSz="914400">
              <a:buNone/>
            </a:pPr>
            <a:r>
              <a:rPr lang="de-DE" sz="1200" b="0" i="1" dirty="0">
                <a:solidFill>
                  <a:schemeClr val="lt1"/>
                </a:solidFill>
                <a:latin typeface="Arial"/>
                <a:ea typeface="+mn-ea"/>
                <a:cs typeface="Arial"/>
              </a:rPr>
              <a:t>Wenn Sie das Bild auf der Folie ändern möchten, markieren und löschen Sie es. Klicken Sie dann im Platzhalter auf das Symbol für Bilder, um ein eigenes Bild einzufügen.</a:t>
            </a:r>
          </a:p>
        </p:txBody>
      </p:sp>
      <p:sp>
        <p:nvSpPr>
          <p:cNvPr id="19" name="Rechteck 18"/>
          <p:cNvSpPr/>
          <p:nvPr userDrawn="1"/>
        </p:nvSpPr>
        <p:spPr>
          <a:xfrm>
            <a:off x="0" y="3306445"/>
            <a:ext cx="12192000" cy="90630"/>
          </a:xfrm>
          <a:prstGeom prst="rect">
            <a:avLst/>
          </a:pr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0" name="Rechteck 19"/>
          <p:cNvSpPr/>
          <p:nvPr userDrawn="1"/>
        </p:nvSpPr>
        <p:spPr>
          <a:xfrm>
            <a:off x="0" y="3213105"/>
            <a:ext cx="12192000" cy="90630"/>
          </a:xfrm>
          <a:prstGeom prst="rect">
            <a:avLst/>
          </a:prstGeom>
          <a:solidFill>
            <a:srgbClr val="006C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p:cNvSpPr/>
          <p:nvPr userDrawn="1"/>
        </p:nvSpPr>
        <p:spPr>
          <a:xfrm>
            <a:off x="0" y="3166115"/>
            <a:ext cx="12192000" cy="45719"/>
          </a:xfrm>
          <a:prstGeom prst="rect">
            <a:avLst/>
          </a:prstGeom>
          <a:solidFill>
            <a:srgbClr val="99B8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2" name="Bild 21" descr="hts_pp2013.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73847" y="-115976"/>
            <a:ext cx="12638567" cy="3282320"/>
          </a:xfrm>
          <a:prstGeom prst="rect">
            <a:avLst/>
          </a:prstGeom>
        </p:spPr>
      </p:pic>
      <p:sp>
        <p:nvSpPr>
          <p:cNvPr id="2" name="Titel 1"/>
          <p:cNvSpPr>
            <a:spLocks noGrp="1"/>
          </p:cNvSpPr>
          <p:nvPr>
            <p:ph type="ctrTitle" hasCustomPrompt="1"/>
          </p:nvPr>
        </p:nvSpPr>
        <p:spPr>
          <a:xfrm>
            <a:off x="1051561" y="3982719"/>
            <a:ext cx="3855720" cy="835771"/>
          </a:xfrm>
          <a:ln w="3175" cmpd="sng">
            <a:noFill/>
          </a:ln>
        </p:spPr>
        <p:txBody>
          <a:bodyPr anchor="b">
            <a:normAutofit/>
          </a:bodyPr>
          <a:lstStyle>
            <a:lvl1pPr algn="l">
              <a:defRPr sz="4000">
                <a:solidFill>
                  <a:schemeClr val="tx1"/>
                </a:solidFill>
              </a:defRPr>
            </a:lvl1pPr>
          </a:lstStyle>
          <a:p>
            <a:r>
              <a:rPr lang="de-DE" dirty="0"/>
              <a:t>Hi-</a:t>
            </a:r>
            <a:r>
              <a:rPr lang="de-DE" dirty="0" err="1"/>
              <a:t>Tec</a:t>
            </a:r>
            <a:r>
              <a:rPr lang="de-DE" dirty="0"/>
              <a:t>-Support</a:t>
            </a:r>
          </a:p>
        </p:txBody>
      </p:sp>
      <p:pic>
        <p:nvPicPr>
          <p:cNvPr id="23" name="Bild 22"/>
          <p:cNvPicPr>
            <a:picLocks noChangeAspect="1"/>
          </p:cNvPicPr>
          <p:nvPr userDrawn="1"/>
        </p:nvPicPr>
        <p:blipFill>
          <a:blip r:embed="rId4"/>
          <a:stretch>
            <a:fillRect/>
          </a:stretch>
        </p:blipFill>
        <p:spPr>
          <a:xfrm>
            <a:off x="8964949" y="6363881"/>
            <a:ext cx="1562181" cy="357100"/>
          </a:xfrm>
          <a:prstGeom prst="rect">
            <a:avLst/>
          </a:prstGeom>
        </p:spPr>
      </p:pic>
      <p:pic>
        <p:nvPicPr>
          <p:cNvPr id="3" name="Bild 2" descr="logo_fuerPP1Slide.png"/>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808967" y="4817971"/>
            <a:ext cx="2980534" cy="1304439"/>
          </a:xfrm>
          <a:prstGeom prst="rect">
            <a:avLst/>
          </a:prstGeom>
        </p:spPr>
      </p:pic>
    </p:spTree>
    <p:extLst>
      <p:ext uri="{BB962C8B-B14F-4D97-AF65-F5344CB8AC3E}">
        <p14:creationId xmlns:p14="http://schemas.microsoft.com/office/powerpoint/2010/main" val="2402813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spTree>
      <p:nvGrpSpPr>
        <p:cNvPr id="1" name=""/>
        <p:cNvGrpSpPr/>
        <p:nvPr/>
      </p:nvGrpSpPr>
      <p:grpSpPr>
        <a:xfrm>
          <a:off x="0" y="0"/>
          <a:ext cx="0" cy="0"/>
          <a:chOff x="0" y="0"/>
          <a:chExt cx="0" cy="0"/>
        </a:xfrm>
      </p:grpSpPr>
      <p:sp>
        <p:nvSpPr>
          <p:cNvPr id="7" name="Rechteck 5"/>
          <p:cNvSpPr>
            <a:spLocks noChangeArrowheads="1"/>
          </p:cNvSpPr>
          <p:nvPr/>
        </p:nvSpPr>
        <p:spPr bwMode="white">
          <a:xfrm>
            <a:off x="9622368" y="0"/>
            <a:ext cx="2569632" cy="7562850"/>
          </a:xfrm>
          <a:custGeom>
            <a:avLst/>
            <a:gdLst/>
            <a:ahLst/>
            <a:cxnLst/>
            <a:rect l="l" t="t" r="r" b="b"/>
            <a:pathLst>
              <a:path w="1927224" h="6858000">
                <a:moveTo>
                  <a:pt x="0" y="0"/>
                </a:moveTo>
                <a:lnTo>
                  <a:pt x="1927224" y="0"/>
                </a:lnTo>
                <a:lnTo>
                  <a:pt x="1927224" y="6858000"/>
                </a:lnTo>
                <a:lnTo>
                  <a:pt x="254000" y="6858000"/>
                </a:lnTo>
                <a:lnTo>
                  <a:pt x="892175" y="4337050"/>
                </a:lnTo>
                <a:close/>
              </a:path>
            </a:pathLst>
          </a:custGeom>
          <a:solidFill>
            <a:schemeClr val="tx1"/>
          </a:solidFill>
          <a:ln>
            <a:noFill/>
          </a:ln>
          <a:extLst/>
        </p:spPr>
        <p:txBody>
          <a:bodyPr vert="horz" wrap="square" lIns="91440" tIns="45720" rIns="91440" bIns="45720" numCol="1" anchor="t" anchorCtr="0" compatLnSpc="1">
            <a:prstTxWarp prst="textNoShape">
              <a:avLst/>
            </a:prstTxWarp>
          </a:bodyPr>
          <a:lstStyle/>
          <a:p>
            <a:endParaRPr lang="de-DE" sz="1800" dirty="0"/>
          </a:p>
        </p:txBody>
      </p:sp>
      <p:sp>
        <p:nvSpPr>
          <p:cNvPr id="8" name="Freihandform 6"/>
          <p:cNvSpPr>
            <a:spLocks/>
          </p:cNvSpPr>
          <p:nvPr/>
        </p:nvSpPr>
        <p:spPr bwMode="auto">
          <a:xfrm>
            <a:off x="9237133" y="0"/>
            <a:ext cx="1672169" cy="7562850"/>
          </a:xfrm>
          <a:custGeom>
            <a:avLst/>
            <a:gdLst/>
            <a:ahLst/>
            <a:cxnLst/>
            <a:rect l="l" t="t" r="r" b="b"/>
            <a:pathLst>
              <a:path w="1254127" h="6858000">
                <a:moveTo>
                  <a:pt x="0" y="0"/>
                </a:moveTo>
                <a:lnTo>
                  <a:pt x="365127" y="0"/>
                </a:lnTo>
                <a:lnTo>
                  <a:pt x="1254127" y="4337050"/>
                </a:lnTo>
                <a:lnTo>
                  <a:pt x="619127" y="6858000"/>
                </a:lnTo>
                <a:lnTo>
                  <a:pt x="257175" y="6858000"/>
                </a:lnTo>
                <a:lnTo>
                  <a:pt x="892175" y="4337050"/>
                </a:lnTo>
                <a:close/>
              </a:path>
            </a:pathLst>
          </a:custGeom>
          <a:solidFill>
            <a:schemeClr val="accent2"/>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de-DE" sz="1800" dirty="0"/>
          </a:p>
        </p:txBody>
      </p:sp>
      <p:sp>
        <p:nvSpPr>
          <p:cNvPr id="9" name="Freihandform 7"/>
          <p:cNvSpPr>
            <a:spLocks/>
          </p:cNvSpPr>
          <p:nvPr/>
        </p:nvSpPr>
        <p:spPr bwMode="auto">
          <a:xfrm>
            <a:off x="9173634" y="0"/>
            <a:ext cx="1460499" cy="756285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outerShdw blurRad="101600" dist="50800" algn="l" rotWithShape="0">
              <a:prstClr val="black">
                <a:alpha val="25000"/>
              </a:prstClr>
            </a:outerShdw>
          </a:effectLst>
        </p:spPr>
        <p:txBody>
          <a:bodyPr vert="horz" wrap="square" lIns="91440" tIns="45720" rIns="91440" bIns="45720" numCol="1" anchor="t" anchorCtr="0" compatLnSpc="1">
            <a:prstTxWarp prst="textNoShape">
              <a:avLst/>
            </a:prstTxWarp>
          </a:bodyPr>
          <a:lstStyle/>
          <a:p>
            <a:pPr lvl="0"/>
            <a:endParaRPr lang="de-DE" sz="1800" dirty="0"/>
          </a:p>
        </p:txBody>
      </p:sp>
      <p:sp>
        <p:nvSpPr>
          <p:cNvPr id="10" name="Freihandform 7"/>
          <p:cNvSpPr>
            <a:spLocks/>
          </p:cNvSpPr>
          <p:nvPr/>
        </p:nvSpPr>
        <p:spPr bwMode="auto">
          <a:xfrm>
            <a:off x="9173634" y="0"/>
            <a:ext cx="1460499" cy="7562850"/>
          </a:xfrm>
          <a:custGeom>
            <a:avLst/>
            <a:gdLst/>
            <a:ahLst/>
            <a:cxnLst/>
            <a:rect l="l" t="t" r="r" b="b"/>
            <a:pathLst>
              <a:path w="1095374" h="6858000">
                <a:moveTo>
                  <a:pt x="0" y="0"/>
                </a:moveTo>
                <a:lnTo>
                  <a:pt x="203199" y="0"/>
                </a:lnTo>
                <a:lnTo>
                  <a:pt x="1095374" y="4337050"/>
                </a:lnTo>
                <a:lnTo>
                  <a:pt x="460374" y="6858000"/>
                </a:lnTo>
                <a:lnTo>
                  <a:pt x="257175" y="6858000"/>
                </a:lnTo>
                <a:lnTo>
                  <a:pt x="892175" y="4337050"/>
                </a:lnTo>
                <a:close/>
              </a:path>
            </a:pathLst>
          </a:custGeom>
          <a:solidFill>
            <a:schemeClr val="accent1"/>
          </a:solidFill>
          <a:ln>
            <a:noFill/>
          </a:ln>
          <a:effectLst>
            <a:innerShdw blurRad="63500" dist="50800" dir="10800000">
              <a:prstClr val="black">
                <a:alpha val="50000"/>
              </a:prstClr>
            </a:innerShdw>
          </a:effectLst>
        </p:spPr>
        <p:txBody>
          <a:bodyPr vert="horz" wrap="square" lIns="91440" tIns="45720" rIns="91440" bIns="45720" numCol="1" anchor="t" anchorCtr="0" compatLnSpc="1">
            <a:prstTxWarp prst="textNoShape">
              <a:avLst/>
            </a:prstTxWarp>
          </a:bodyPr>
          <a:lstStyle/>
          <a:p>
            <a:pPr lvl="0"/>
            <a:endParaRPr lang="de-DE" sz="1800" dirty="0"/>
          </a:p>
        </p:txBody>
      </p:sp>
      <p:sp>
        <p:nvSpPr>
          <p:cNvPr id="2" name="Titel 1"/>
          <p:cNvSpPr>
            <a:spLocks noGrp="1"/>
          </p:cNvSpPr>
          <p:nvPr>
            <p:ph type="title"/>
          </p:nvPr>
        </p:nvSpPr>
        <p:spPr>
          <a:xfrm>
            <a:off x="1295398" y="3214211"/>
            <a:ext cx="8046720" cy="1717398"/>
          </a:xfrm>
        </p:spPr>
        <p:txBody>
          <a:bodyPr anchor="b">
            <a:normAutofit/>
          </a:bodyPr>
          <a:lstStyle>
            <a:lvl1pPr>
              <a:defRPr sz="3200">
                <a:solidFill>
                  <a:schemeClr val="tx1"/>
                </a:solidFill>
              </a:defRPr>
            </a:lvl1pPr>
          </a:lstStyle>
          <a:p>
            <a:r>
              <a:rPr lang="de-DE" dirty="0"/>
              <a:t>Titelmasterformat durch Klicken bearbeiten</a:t>
            </a:r>
          </a:p>
        </p:txBody>
      </p:sp>
      <p:sp>
        <p:nvSpPr>
          <p:cNvPr id="3" name="Textplatzhalter 2"/>
          <p:cNvSpPr>
            <a:spLocks noGrp="1"/>
          </p:cNvSpPr>
          <p:nvPr>
            <p:ph type="body" idx="1"/>
          </p:nvPr>
        </p:nvSpPr>
        <p:spPr>
          <a:xfrm>
            <a:off x="1295398" y="5061158"/>
            <a:ext cx="8046718" cy="1115170"/>
          </a:xfrm>
        </p:spPr>
        <p:txBody>
          <a:bodyPr/>
          <a:lstStyle>
            <a:lvl1pPr marL="0" indent="0">
              <a:spcBef>
                <a:spcPts val="120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Textmasterformat bearbeiten</a:t>
            </a:r>
          </a:p>
        </p:txBody>
      </p:sp>
    </p:spTree>
    <p:extLst>
      <p:ext uri="{BB962C8B-B14F-4D97-AF65-F5344CB8AC3E}">
        <p14:creationId xmlns:p14="http://schemas.microsoft.com/office/powerpoint/2010/main" val="151964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sz="half"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324600" y="2016760"/>
            <a:ext cx="4572000" cy="4789806"/>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4482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295400" y="281356"/>
            <a:ext cx="9601200" cy="1143415"/>
          </a:xfrm>
        </p:spPr>
        <p:txBody>
          <a:bodyPr/>
          <a:lstStyle/>
          <a:p>
            <a:r>
              <a:rPr lang="de-DE" dirty="0"/>
              <a:t>Titelmasterformat durch Klicken bearbeiten</a:t>
            </a:r>
          </a:p>
        </p:txBody>
      </p:sp>
      <p:sp>
        <p:nvSpPr>
          <p:cNvPr id="3" name="Textplatzhalter 2"/>
          <p:cNvSpPr>
            <a:spLocks noGrp="1"/>
          </p:cNvSpPr>
          <p:nvPr>
            <p:ph type="body" idx="1"/>
          </p:nvPr>
        </p:nvSpPr>
        <p:spPr>
          <a:xfrm>
            <a:off x="1295400" y="2016761"/>
            <a:ext cx="4572000" cy="934852"/>
          </a:xfrm>
        </p:spPr>
        <p:txBody>
          <a:bodyPr anchor="ct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1295400" y="2983124"/>
            <a:ext cx="4572000" cy="382344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p:cNvSpPr>
            <a:spLocks noGrp="1"/>
          </p:cNvSpPr>
          <p:nvPr>
            <p:ph type="body" sz="quarter" idx="3"/>
          </p:nvPr>
        </p:nvSpPr>
        <p:spPr>
          <a:xfrm>
            <a:off x="6324600" y="2016761"/>
            <a:ext cx="4572000" cy="934852"/>
          </a:xfrm>
        </p:spPr>
        <p:txBody>
          <a:bodyPr anchor="ctr">
            <a:norm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6324600" y="2983124"/>
            <a:ext cx="4572000" cy="3823441"/>
          </a:xfrm>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0236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Datumsplatzhalter 2"/>
          <p:cNvSpPr>
            <a:spLocks noGrp="1"/>
          </p:cNvSpPr>
          <p:nvPr>
            <p:ph type="dt" sz="half" idx="10"/>
          </p:nvPr>
        </p:nvSpPr>
        <p:spPr/>
        <p:txBody>
          <a:bodyPr/>
          <a:lstStyle/>
          <a:p>
            <a:fld id="{A79A3335-6331-4872-A8B7-ECD55539F4D0}" type="datetimeFigureOut">
              <a:rPr lang="de-DE" smtClean="0"/>
              <a:t>29.04.2017</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p:txBody>
          <a:bodyPr/>
          <a:lstStyle/>
          <a:p>
            <a:fld id="{A7F8E3F6-DE14-48B2-B2BC-6FABA9630FB8}" type="slidenum">
              <a:rPr lang="de-DE" smtClean="0"/>
              <a:t>‹Nr.›</a:t>
            </a:fld>
            <a:endParaRPr lang="de-DE" dirty="0"/>
          </a:p>
        </p:txBody>
      </p:sp>
    </p:spTree>
    <p:extLst>
      <p:ext uri="{BB962C8B-B14F-4D97-AF65-F5344CB8AC3E}">
        <p14:creationId xmlns:p14="http://schemas.microsoft.com/office/powerpoint/2010/main" val="339733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79A3335-6331-4872-A8B7-ECD55539F4D0}" type="datetimeFigureOut">
              <a:rPr lang="de-DE" smtClean="0"/>
              <a:t>29.04.2017</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A7F8E3F6-DE14-48B2-B2BC-6FABA9630FB8}" type="slidenum">
              <a:rPr lang="de-DE" smtClean="0"/>
              <a:t>‹Nr.›</a:t>
            </a:fld>
            <a:endParaRPr lang="de-DE" dirty="0"/>
          </a:p>
        </p:txBody>
      </p:sp>
    </p:spTree>
    <p:extLst>
      <p:ext uri="{BB962C8B-B14F-4D97-AF65-F5344CB8AC3E}">
        <p14:creationId xmlns:p14="http://schemas.microsoft.com/office/powerpoint/2010/main" val="298363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nchor="b"/>
          <a:lstStyle>
            <a:lvl1pPr>
              <a:defRPr sz="3200"/>
            </a:lvl1pPr>
          </a:lstStyle>
          <a:p>
            <a:r>
              <a:rPr lang="de-DE" dirty="0"/>
              <a:t>Titelmasterformat durch Klicken bearbeiten</a:t>
            </a:r>
          </a:p>
        </p:txBody>
      </p:sp>
      <p:sp>
        <p:nvSpPr>
          <p:cNvPr id="3" name="Inhaltsplatzhalter 2"/>
          <p:cNvSpPr>
            <a:spLocks noGrp="1"/>
          </p:cNvSpPr>
          <p:nvPr>
            <p:ph idx="1"/>
          </p:nvPr>
        </p:nvSpPr>
        <p:spPr>
          <a:xfrm>
            <a:off x="4728209" y="2016760"/>
            <a:ext cx="6126480" cy="4789805"/>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Textplatzhalter 3"/>
          <p:cNvSpPr>
            <a:spLocks noGrp="1"/>
          </p:cNvSpPr>
          <p:nvPr>
            <p:ph type="body" sz="half" idx="2"/>
          </p:nvPr>
        </p:nvSpPr>
        <p:spPr>
          <a:xfrm>
            <a:off x="1295400" y="2016760"/>
            <a:ext cx="3017520" cy="4789805"/>
          </a:xfrm>
        </p:spPr>
        <p:txBody>
          <a:bodyPr anchor="ct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dirty="0"/>
              <a:t>Textmasterformat bearbeiten</a:t>
            </a:r>
          </a:p>
        </p:txBody>
      </p:sp>
      <p:sp>
        <p:nvSpPr>
          <p:cNvPr id="5" name="Datumsplatzhalter 4"/>
          <p:cNvSpPr>
            <a:spLocks noGrp="1"/>
          </p:cNvSpPr>
          <p:nvPr>
            <p:ph type="dt" sz="half" idx="10"/>
          </p:nvPr>
        </p:nvSpPr>
        <p:spPr/>
        <p:txBody>
          <a:bodyPr/>
          <a:lstStyle/>
          <a:p>
            <a:fld id="{A79A3335-6331-4872-A8B7-ECD55539F4D0}" type="datetimeFigureOut">
              <a:rPr lang="de-DE" smtClean="0"/>
              <a:t>29.04.2017</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p:txBody>
          <a:bodyPr/>
          <a:lstStyle/>
          <a:p>
            <a:fld id="{A7F8E3F6-DE14-48B2-B2BC-6FABA9630FB8}" type="slidenum">
              <a:rPr lang="de-DE" smtClean="0"/>
              <a:t>‹Nr.›</a:t>
            </a:fld>
            <a:endParaRPr lang="de-DE" dirty="0"/>
          </a:p>
        </p:txBody>
      </p:sp>
    </p:spTree>
    <p:extLst>
      <p:ext uri="{BB962C8B-B14F-4D97-AF65-F5344CB8AC3E}">
        <p14:creationId xmlns:p14="http://schemas.microsoft.com/office/powerpoint/2010/main" val="25476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tif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userDrawn="1"/>
        </p:nvSpPr>
        <p:spPr bwMode="white">
          <a:xfrm>
            <a:off x="0" y="0"/>
            <a:ext cx="10083800" cy="1512570"/>
          </a:xfrm>
          <a:prstGeom prst="rect">
            <a:avLst/>
          </a:prstGeom>
          <a:solidFill>
            <a:schemeClr val="tx2">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8" name="Rechteck 7"/>
          <p:cNvSpPr/>
          <p:nvPr userDrawn="1"/>
        </p:nvSpPr>
        <p:spPr>
          <a:xfrm>
            <a:off x="0" y="1554558"/>
            <a:ext cx="12192000" cy="90630"/>
          </a:xfrm>
          <a:prstGeom prst="rect">
            <a:avLst/>
          </a:pr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9" name="Rechteck 8"/>
          <p:cNvSpPr/>
          <p:nvPr userDrawn="1"/>
        </p:nvSpPr>
        <p:spPr>
          <a:xfrm>
            <a:off x="0" y="1643800"/>
            <a:ext cx="12192000" cy="90630"/>
          </a:xfrm>
          <a:prstGeom prst="rect">
            <a:avLst/>
          </a:prstGeom>
          <a:solidFill>
            <a:srgbClr val="006CA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Titelplatzhalter 1"/>
          <p:cNvSpPr>
            <a:spLocks noGrp="1"/>
          </p:cNvSpPr>
          <p:nvPr>
            <p:ph type="title"/>
          </p:nvPr>
        </p:nvSpPr>
        <p:spPr>
          <a:xfrm>
            <a:off x="1295400" y="281356"/>
            <a:ext cx="8839200" cy="1143415"/>
          </a:xfrm>
          <a:prstGeom prst="rect">
            <a:avLst/>
          </a:prstGeom>
        </p:spPr>
        <p:txBody>
          <a:bodyPr vert="horz" lIns="91440" tIns="45720" rIns="91440" bIns="45720" rtlCol="0" anchor="b">
            <a:normAutofit/>
          </a:bodyPr>
          <a:lstStyle/>
          <a:p>
            <a:r>
              <a:rPr lang="de-DE" dirty="0"/>
              <a:t>Titelmasterformat durch Klicken bearbeiten</a:t>
            </a:r>
          </a:p>
        </p:txBody>
      </p:sp>
      <p:sp>
        <p:nvSpPr>
          <p:cNvPr id="3" name="Textplatzhalter 2"/>
          <p:cNvSpPr>
            <a:spLocks noGrp="1"/>
          </p:cNvSpPr>
          <p:nvPr>
            <p:ph type="body" idx="1"/>
          </p:nvPr>
        </p:nvSpPr>
        <p:spPr>
          <a:xfrm>
            <a:off x="1295400" y="2016760"/>
            <a:ext cx="9601200" cy="4789805"/>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7791450" y="7030207"/>
            <a:ext cx="1480705" cy="302514"/>
          </a:xfrm>
          <a:prstGeom prst="rect">
            <a:avLst/>
          </a:prstGeom>
        </p:spPr>
        <p:txBody>
          <a:bodyPr vert="horz" lIns="91440" tIns="45720" rIns="91440" bIns="45720" rtlCol="0" anchor="ctr"/>
          <a:lstStyle>
            <a:lvl1pPr algn="r">
              <a:defRPr sz="1000">
                <a:solidFill>
                  <a:schemeClr val="tx1"/>
                </a:solidFill>
              </a:defRPr>
            </a:lvl1pPr>
          </a:lstStyle>
          <a:p>
            <a:fld id="{A79A3335-6331-4872-A8B7-ECD55539F4D0}" type="datetimeFigureOut">
              <a:rPr lang="de-DE" smtClean="0"/>
              <a:pPr/>
              <a:t>29.04.2017</a:t>
            </a:fld>
            <a:endParaRPr lang="de-DE" dirty="0"/>
          </a:p>
        </p:txBody>
      </p:sp>
      <p:sp>
        <p:nvSpPr>
          <p:cNvPr id="5" name="Fußzeilenplatzhalter 4"/>
          <p:cNvSpPr>
            <a:spLocks noGrp="1"/>
          </p:cNvSpPr>
          <p:nvPr>
            <p:ph type="ftr" sz="quarter" idx="3"/>
          </p:nvPr>
        </p:nvSpPr>
        <p:spPr>
          <a:xfrm>
            <a:off x="1295400" y="7030207"/>
            <a:ext cx="6243203" cy="302514"/>
          </a:xfrm>
          <a:prstGeom prst="rect">
            <a:avLst/>
          </a:prstGeom>
        </p:spPr>
        <p:txBody>
          <a:bodyPr vert="horz" lIns="91440" tIns="45720" rIns="91440" bIns="45720" rtlCol="0" anchor="ctr"/>
          <a:lstStyle>
            <a:lvl1pPr algn="l">
              <a:defRPr sz="1000">
                <a:solidFill>
                  <a:schemeClr val="tx1"/>
                </a:solidFill>
              </a:defRPr>
            </a:lvl1pPr>
          </a:lstStyle>
          <a:p>
            <a:endParaRPr lang="de-DE" dirty="0"/>
          </a:p>
        </p:txBody>
      </p:sp>
      <p:sp>
        <p:nvSpPr>
          <p:cNvPr id="6" name="Foliennummernplatzhalter 5"/>
          <p:cNvSpPr>
            <a:spLocks noGrp="1"/>
          </p:cNvSpPr>
          <p:nvPr>
            <p:ph type="sldNum" sz="quarter" idx="4"/>
          </p:nvPr>
        </p:nvSpPr>
        <p:spPr>
          <a:xfrm>
            <a:off x="9525000" y="7030207"/>
            <a:ext cx="1371600" cy="302514"/>
          </a:xfrm>
          <a:prstGeom prst="rect">
            <a:avLst/>
          </a:prstGeom>
        </p:spPr>
        <p:txBody>
          <a:bodyPr vert="horz" lIns="91440" tIns="45720" rIns="91440" bIns="45720" rtlCol="0" anchor="ctr"/>
          <a:lstStyle>
            <a:lvl1pPr algn="r">
              <a:defRPr sz="1000">
                <a:solidFill>
                  <a:schemeClr val="tx1"/>
                </a:solidFill>
              </a:defRPr>
            </a:lvl1pPr>
          </a:lstStyle>
          <a:p>
            <a:fld id="{A7F8E3F6-DE14-48B2-B2BC-6FABA9630FB8}" type="slidenum">
              <a:rPr lang="de-DE" smtClean="0"/>
              <a:pPr/>
              <a:t>‹Nr.›</a:t>
            </a:fld>
            <a:endParaRPr lang="de-DE" dirty="0"/>
          </a:p>
        </p:txBody>
      </p:sp>
      <p:pic>
        <p:nvPicPr>
          <p:cNvPr id="10" name="Bild 9" descr="hts_logo.tif"/>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159999" y="431800"/>
            <a:ext cx="1915217" cy="838200"/>
          </a:xfrm>
          <a:prstGeom prst="rect">
            <a:avLst/>
          </a:prstGeom>
        </p:spPr>
      </p:pic>
      <p:sp>
        <p:nvSpPr>
          <p:cNvPr id="11" name="Rechteck 10"/>
          <p:cNvSpPr/>
          <p:nvPr userDrawn="1"/>
        </p:nvSpPr>
        <p:spPr>
          <a:xfrm>
            <a:off x="0" y="1507641"/>
            <a:ext cx="12192000" cy="45719"/>
          </a:xfrm>
          <a:prstGeom prst="rect">
            <a:avLst/>
          </a:prstGeom>
          <a:solidFill>
            <a:srgbClr val="99B87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Tree>
    <p:extLst>
      <p:ext uri="{BB962C8B-B14F-4D97-AF65-F5344CB8AC3E}">
        <p14:creationId xmlns:p14="http://schemas.microsoft.com/office/powerpoint/2010/main" val="259473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61"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74320" indent="-274320" algn="l" defTabSz="914400" rtl="0" eaLnBrk="1" latinLnBrk="0" hangingPunct="1">
        <a:lnSpc>
          <a:spcPct val="90000"/>
        </a:lnSpc>
        <a:spcBef>
          <a:spcPts val="1800"/>
        </a:spcBef>
        <a:buFont typeface="Arial" panose="020B0604020202020204"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Font typeface="Arial" panose="020B0604020202020204" pitchFamily="34" charset="0"/>
        <a:buChar char="•"/>
        <a:defRPr sz="1800" kern="1200">
          <a:solidFill>
            <a:schemeClr val="tx1"/>
          </a:solidFill>
          <a:latin typeface="+mn-lt"/>
          <a:ea typeface="+mn-ea"/>
          <a:cs typeface="+mn-cs"/>
        </a:defRPr>
      </a:lvl3pPr>
      <a:lvl4pPr marL="1097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5pPr>
      <a:lvl6pPr marL="15544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6pPr>
      <a:lvl7pPr marL="17830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7pPr>
      <a:lvl8pPr marL="20116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8pPr>
      <a:lvl9pPr marL="2240280" indent="-22860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7"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hyperlink" Target="http://www.hi-tec-support.com/de/leistungen/kalibrierservice/um-leistungen-kalibration-lichtkabinen.html"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tiff"/><Relationship Id="rId1" Type="http://schemas.openxmlformats.org/officeDocument/2006/relationships/slideLayout" Target="../slideLayouts/slideLayout8.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a:xfrm>
            <a:off x="1051561" y="4221454"/>
            <a:ext cx="3784600" cy="703691"/>
          </a:xfrm>
        </p:spPr>
        <p:txBody>
          <a:bodyPr/>
          <a:lstStyle/>
          <a:p>
            <a:r>
              <a:rPr lang="de-DE" dirty="0"/>
              <a:t>Hi-</a:t>
            </a:r>
            <a:r>
              <a:rPr lang="de-DE" dirty="0" err="1"/>
              <a:t>Tec</a:t>
            </a:r>
            <a:r>
              <a:rPr lang="de-DE" dirty="0"/>
              <a:t>-Support</a:t>
            </a:r>
          </a:p>
        </p:txBody>
      </p:sp>
    </p:spTree>
    <p:extLst>
      <p:ext uri="{BB962C8B-B14F-4D97-AF65-F5344CB8AC3E}">
        <p14:creationId xmlns:p14="http://schemas.microsoft.com/office/powerpoint/2010/main" val="1996135337"/>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Eckdaten</a:t>
            </a:r>
            <a:r>
              <a:rPr lang="en-US" dirty="0"/>
              <a:t> </a:t>
            </a:r>
            <a:r>
              <a:rPr lang="en-US" dirty="0" err="1"/>
              <a:t>Lichtkabinen</a:t>
            </a:r>
            <a:endParaRPr lang="en-US" dirty="0"/>
          </a:p>
        </p:txBody>
      </p:sp>
      <p:sp>
        <p:nvSpPr>
          <p:cNvPr id="8" name="Textfeld 7"/>
          <p:cNvSpPr txBox="1"/>
          <p:nvPr/>
        </p:nvSpPr>
        <p:spPr>
          <a:xfrm>
            <a:off x="4792133" y="-869950"/>
            <a:ext cx="1346201" cy="646331"/>
          </a:xfrm>
          <a:prstGeom prst="rect">
            <a:avLst/>
          </a:prstGeom>
          <a:noFill/>
        </p:spPr>
        <p:txBody>
          <a:bodyPr wrap="square" rtlCol="0">
            <a:spAutoFit/>
          </a:bodyPr>
          <a:lstStyle/>
          <a:p>
            <a:r>
              <a:rPr lang="en-US" dirty="0"/>
              <a:t>Germany</a:t>
            </a:r>
          </a:p>
          <a:p>
            <a:endParaRPr lang="en-US" dirty="0"/>
          </a:p>
        </p:txBody>
      </p:sp>
      <p:sp>
        <p:nvSpPr>
          <p:cNvPr id="14" name="Textfeld 13"/>
          <p:cNvSpPr txBox="1"/>
          <p:nvPr/>
        </p:nvSpPr>
        <p:spPr>
          <a:xfrm>
            <a:off x="6138333" y="-810683"/>
            <a:ext cx="877163" cy="369332"/>
          </a:xfrm>
          <a:prstGeom prst="rect">
            <a:avLst/>
          </a:prstGeom>
          <a:noFill/>
        </p:spPr>
        <p:txBody>
          <a:bodyPr wrap="none" rtlCol="0">
            <a:spAutoFit/>
          </a:bodyPr>
          <a:lstStyle/>
          <a:p>
            <a:r>
              <a:rPr lang="en-US" dirty="0"/>
              <a:t>Turkey</a:t>
            </a:r>
          </a:p>
        </p:txBody>
      </p:sp>
      <p:sp>
        <p:nvSpPr>
          <p:cNvPr id="16" name="Textfeld 15"/>
          <p:cNvSpPr txBox="1"/>
          <p:nvPr/>
        </p:nvSpPr>
        <p:spPr>
          <a:xfrm>
            <a:off x="7581901" y="-646331"/>
            <a:ext cx="1613731" cy="646331"/>
          </a:xfrm>
          <a:prstGeom prst="rect">
            <a:avLst/>
          </a:prstGeom>
          <a:noFill/>
        </p:spPr>
        <p:txBody>
          <a:bodyPr wrap="none" rtlCol="0">
            <a:spAutoFit/>
          </a:bodyPr>
          <a:lstStyle/>
          <a:p>
            <a:r>
              <a:rPr lang="en-US" dirty="0" err="1"/>
              <a:t>Italyfounded</a:t>
            </a:r>
            <a:endParaRPr lang="en-US" dirty="0"/>
          </a:p>
          <a:p>
            <a:endParaRPr lang="en-US" dirty="0"/>
          </a:p>
        </p:txBody>
      </p:sp>
      <p:sp>
        <p:nvSpPr>
          <p:cNvPr id="3" name="Textfeld 2"/>
          <p:cNvSpPr txBox="1"/>
          <p:nvPr/>
        </p:nvSpPr>
        <p:spPr>
          <a:xfrm>
            <a:off x="1607127" y="1929746"/>
            <a:ext cx="8285018" cy="5262979"/>
          </a:xfrm>
          <a:prstGeom prst="rect">
            <a:avLst/>
          </a:prstGeom>
          <a:noFill/>
        </p:spPr>
        <p:txBody>
          <a:bodyPr wrap="square" rtlCol="0">
            <a:spAutoFit/>
          </a:bodyPr>
          <a:lstStyle/>
          <a:p>
            <a:r>
              <a:rPr lang="de-CH" sz="2400" u="sng" dirty="0">
                <a:latin typeface="Calibri" panose="020F0502020204030204" pitchFamily="34" charset="0"/>
              </a:rPr>
              <a:t>Was gibt es zu beachten</a:t>
            </a:r>
          </a:p>
          <a:p>
            <a:pPr marL="285750" indent="-285750">
              <a:buFont typeface="Arial" panose="020B0604020202020204" pitchFamily="34" charset="0"/>
              <a:buChar char="•"/>
            </a:pPr>
            <a:r>
              <a:rPr lang="de-CH" sz="2400" dirty="0">
                <a:latin typeface="Calibri" panose="020F0502020204030204" pitchFamily="34" charset="0"/>
              </a:rPr>
              <a:t>Zustand der Lichtkabine</a:t>
            </a:r>
          </a:p>
          <a:p>
            <a:pPr marL="742950" lvl="1" indent="-285750">
              <a:buFont typeface="Arial" panose="020B0604020202020204" pitchFamily="34" charset="0"/>
              <a:buChar char="•"/>
            </a:pPr>
            <a:r>
              <a:rPr lang="de-CH" sz="2400" dirty="0">
                <a:latin typeface="Calibri" panose="020F0502020204030204" pitchFamily="34" charset="0"/>
              </a:rPr>
              <a:t>Farbe, (die gleiche)</a:t>
            </a:r>
          </a:p>
          <a:p>
            <a:pPr marL="742950" lvl="1" indent="-285750">
              <a:buFont typeface="Arial" panose="020B0604020202020204" pitchFamily="34" charset="0"/>
              <a:buChar char="•"/>
            </a:pPr>
            <a:r>
              <a:rPr lang="de-CH" sz="2400" dirty="0">
                <a:latin typeface="Calibri" panose="020F0502020204030204" pitchFamily="34" charset="0"/>
              </a:rPr>
              <a:t>Beschädigungen</a:t>
            </a:r>
          </a:p>
          <a:p>
            <a:pPr marL="742950" lvl="1" indent="-285750">
              <a:buFont typeface="Arial" panose="020B0604020202020204" pitchFamily="34" charset="0"/>
              <a:buChar char="•"/>
            </a:pPr>
            <a:r>
              <a:rPr lang="de-CH" sz="2400" dirty="0">
                <a:latin typeface="Calibri" panose="020F0502020204030204" pitchFamily="34" charset="0"/>
              </a:rPr>
              <a:t>Reflektoren und Lampen sauber</a:t>
            </a:r>
          </a:p>
          <a:p>
            <a:pPr marL="285750" indent="-285750">
              <a:buFont typeface="Arial" panose="020B0604020202020204" pitchFamily="34" charset="0"/>
              <a:buChar char="•"/>
            </a:pPr>
            <a:r>
              <a:rPr lang="de-CH" sz="2400" dirty="0">
                <a:latin typeface="Calibri" panose="020F0502020204030204" pitchFamily="34" charset="0"/>
              </a:rPr>
              <a:t>Korrekte Beleuchtungskörper</a:t>
            </a:r>
          </a:p>
          <a:p>
            <a:pPr marL="742950" lvl="1" indent="-285750">
              <a:buFont typeface="Arial" panose="020B0604020202020204" pitchFamily="34" charset="0"/>
              <a:buChar char="•"/>
            </a:pPr>
            <a:r>
              <a:rPr lang="de-CH" sz="2400" dirty="0">
                <a:latin typeface="Calibri" panose="020F0502020204030204" pitchFamily="34" charset="0"/>
              </a:rPr>
              <a:t>Soll die Beleuchtung den Laden simulieren oder</a:t>
            </a:r>
          </a:p>
          <a:p>
            <a:pPr marL="742950" lvl="1" indent="-285750">
              <a:buFont typeface="Arial" panose="020B0604020202020204" pitchFamily="34" charset="0"/>
              <a:buChar char="•"/>
            </a:pPr>
            <a:r>
              <a:rPr lang="de-CH" sz="2400" dirty="0">
                <a:latin typeface="Calibri" panose="020F0502020204030204" pitchFamily="34" charset="0"/>
              </a:rPr>
              <a:t>Möglichst gute Farbwiedergabeeigenschaften haben</a:t>
            </a:r>
          </a:p>
          <a:p>
            <a:pPr marL="285750" indent="-285750">
              <a:buFont typeface="Arial" panose="020B0604020202020204" pitchFamily="34" charset="0"/>
              <a:buChar char="•"/>
            </a:pPr>
            <a:r>
              <a:rPr lang="de-CH" sz="2400" dirty="0">
                <a:latin typeface="Calibri" panose="020F0502020204030204" pitchFamily="34" charset="0"/>
              </a:rPr>
              <a:t>Mindestens überall dieselben Lampen</a:t>
            </a:r>
          </a:p>
          <a:p>
            <a:pPr marL="742950" lvl="1" indent="-285750">
              <a:buFont typeface="Arial" panose="020B0604020202020204" pitchFamily="34" charset="0"/>
              <a:buChar char="•"/>
            </a:pPr>
            <a:r>
              <a:rPr lang="de-CH" sz="2400" dirty="0">
                <a:latin typeface="Calibri" panose="020F0502020204030204" pitchFamily="34" charset="0"/>
              </a:rPr>
              <a:t>Lampen kontrollieren</a:t>
            </a:r>
          </a:p>
          <a:p>
            <a:pPr marL="742950" lvl="1" indent="-285750">
              <a:buFont typeface="Arial" panose="020B0604020202020204" pitchFamily="34" charset="0"/>
              <a:buChar char="•"/>
            </a:pPr>
            <a:r>
              <a:rPr lang="de-CH" sz="2400" dirty="0">
                <a:latin typeface="Calibri" panose="020F0502020204030204" pitchFamily="34" charset="0"/>
              </a:rPr>
              <a:t>Funktion, Farbeigenschaften</a:t>
            </a:r>
          </a:p>
          <a:p>
            <a:pPr marL="1200150" lvl="2" indent="-285750">
              <a:buFont typeface="Arial" panose="020B0604020202020204" pitchFamily="34" charset="0"/>
              <a:buChar char="•"/>
            </a:pPr>
            <a:r>
              <a:rPr lang="de-CH" sz="2400" dirty="0">
                <a:latin typeface="Calibri" panose="020F0502020204030204" pitchFamily="34" charset="0"/>
              </a:rPr>
              <a:t>Spektrum, CCT, CRI vergleichbar unter den Lichtkabinen</a:t>
            </a:r>
          </a:p>
          <a:p>
            <a:pPr marL="285750" indent="-285750">
              <a:buFont typeface="Arial" panose="020B0604020202020204" pitchFamily="34" charset="0"/>
              <a:buChar char="•"/>
            </a:pPr>
            <a:r>
              <a:rPr lang="de-CH" sz="2400" dirty="0">
                <a:latin typeface="Calibri" panose="020F0502020204030204" pitchFamily="34" charset="0"/>
              </a:rPr>
              <a:t>Lichtkabinen von externen Stellen kontrollieren, warten lassen</a:t>
            </a:r>
          </a:p>
          <a:p>
            <a:pPr marL="285750" indent="-285750">
              <a:buFont typeface="Arial" panose="020B0604020202020204" pitchFamily="34" charset="0"/>
              <a:buChar char="•"/>
            </a:pPr>
            <a:endParaRPr lang="de-CH" sz="2400" dirty="0"/>
          </a:p>
        </p:txBody>
      </p:sp>
    </p:spTree>
    <p:extLst>
      <p:ext uri="{BB962C8B-B14F-4D97-AF65-F5344CB8AC3E}">
        <p14:creationId xmlns:p14="http://schemas.microsoft.com/office/powerpoint/2010/main" val="39082035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Innenfarbe</a:t>
            </a:r>
            <a:r>
              <a:rPr lang="en-US" dirty="0"/>
              <a:t> </a:t>
            </a:r>
            <a:r>
              <a:rPr lang="en-US" dirty="0" err="1"/>
              <a:t>Lichtkabinen</a:t>
            </a:r>
            <a:endParaRPr lang="en-US" dirty="0"/>
          </a:p>
        </p:txBody>
      </p:sp>
      <p:sp>
        <p:nvSpPr>
          <p:cNvPr id="3" name="Inhaltsplatzhalter 2"/>
          <p:cNvSpPr>
            <a:spLocks noGrp="1"/>
          </p:cNvSpPr>
          <p:nvPr>
            <p:ph sz="half" idx="2"/>
          </p:nvPr>
        </p:nvSpPr>
        <p:spPr>
          <a:xfrm>
            <a:off x="692903" y="2452255"/>
            <a:ext cx="10834079" cy="5638799"/>
          </a:xfrm>
        </p:spPr>
        <p:txBody>
          <a:bodyPr anchor="t">
            <a:normAutofit/>
          </a:bodyPr>
          <a:lstStyle/>
          <a:p>
            <a:pPr marL="0" indent="0">
              <a:buNone/>
            </a:pPr>
            <a:r>
              <a:rPr lang="de-CH" u="sng" dirty="0">
                <a:latin typeface="Calibri" panose="020F0502020204030204" pitchFamily="34" charset="0"/>
              </a:rPr>
              <a:t>WELCHE FARBE?</a:t>
            </a:r>
          </a:p>
          <a:p>
            <a:pPr marL="274320" lvl="1" indent="0">
              <a:buNone/>
            </a:pPr>
            <a:r>
              <a:rPr lang="de-CH" sz="2400" dirty="0">
                <a:latin typeface="Calibri" panose="020F0502020204030204" pitchFamily="34" charset="0"/>
              </a:rPr>
              <a:t>Die Standardfarbe ist G5574/14.40D (dunkelgrau) und wird von </a:t>
            </a:r>
          </a:p>
          <a:p>
            <a:pPr marL="274320" lvl="1" indent="0">
              <a:buNone/>
            </a:pPr>
            <a:r>
              <a:rPr lang="de-CH" sz="2400" dirty="0">
                <a:latin typeface="Calibri" panose="020F0502020204030204" pitchFamily="34" charset="0"/>
              </a:rPr>
              <a:t>M&amp;S, Next und vielen anderen Händlern bestimmt. </a:t>
            </a:r>
          </a:p>
          <a:p>
            <a:pPr marL="274320" lvl="1" indent="0">
              <a:buNone/>
            </a:pPr>
            <a:r>
              <a:rPr lang="de-CH" sz="2400" dirty="0" err="1">
                <a:latin typeface="Calibri" panose="020F0502020204030204" pitchFamily="34" charset="0"/>
              </a:rPr>
              <a:t>Munsell</a:t>
            </a:r>
            <a:r>
              <a:rPr lang="de-CH" sz="2400" dirty="0">
                <a:latin typeface="Calibri" panose="020F0502020204030204" pitchFamily="34" charset="0"/>
              </a:rPr>
              <a:t> N5 (dunkelgrau) ist für die meisten europäischen Händler geeignet, </a:t>
            </a:r>
            <a:br>
              <a:rPr lang="de-CH" sz="2400" dirty="0">
                <a:latin typeface="Calibri" panose="020F0502020204030204" pitchFamily="34" charset="0"/>
              </a:rPr>
            </a:br>
            <a:br>
              <a:rPr lang="de-CH" sz="2400" dirty="0">
                <a:latin typeface="Calibri" panose="020F0502020204030204" pitchFamily="34" charset="0"/>
              </a:rPr>
            </a:br>
            <a:r>
              <a:rPr lang="de-CH" sz="2400" dirty="0">
                <a:latin typeface="Calibri" panose="020F0502020204030204" pitchFamily="34" charset="0"/>
              </a:rPr>
              <a:t>wobei </a:t>
            </a:r>
            <a:r>
              <a:rPr lang="de-CH" sz="2400" dirty="0" err="1">
                <a:latin typeface="Calibri" panose="020F0502020204030204" pitchFamily="34" charset="0"/>
              </a:rPr>
              <a:t>Munsell</a:t>
            </a:r>
            <a:r>
              <a:rPr lang="de-CH" sz="2400" dirty="0">
                <a:latin typeface="Calibri" panose="020F0502020204030204" pitchFamily="34" charset="0"/>
              </a:rPr>
              <a:t> N7 (hellgrau) den Anforderungen der amerikanischen Händler entspricht</a:t>
            </a:r>
          </a:p>
        </p:txBody>
      </p:sp>
      <p:sp>
        <p:nvSpPr>
          <p:cNvPr id="8" name="Textfeld 7"/>
          <p:cNvSpPr txBox="1"/>
          <p:nvPr/>
        </p:nvSpPr>
        <p:spPr>
          <a:xfrm>
            <a:off x="4792133" y="-869950"/>
            <a:ext cx="1346201" cy="646331"/>
          </a:xfrm>
          <a:prstGeom prst="rect">
            <a:avLst/>
          </a:prstGeom>
          <a:noFill/>
        </p:spPr>
        <p:txBody>
          <a:bodyPr wrap="square" rtlCol="0">
            <a:spAutoFit/>
          </a:bodyPr>
          <a:lstStyle/>
          <a:p>
            <a:r>
              <a:rPr lang="en-US" dirty="0"/>
              <a:t>Germany</a:t>
            </a:r>
          </a:p>
          <a:p>
            <a:endParaRPr lang="en-US" dirty="0"/>
          </a:p>
        </p:txBody>
      </p:sp>
      <p:sp>
        <p:nvSpPr>
          <p:cNvPr id="14" name="Textfeld 13"/>
          <p:cNvSpPr txBox="1"/>
          <p:nvPr/>
        </p:nvSpPr>
        <p:spPr>
          <a:xfrm>
            <a:off x="6138333" y="-810683"/>
            <a:ext cx="877163" cy="369332"/>
          </a:xfrm>
          <a:prstGeom prst="rect">
            <a:avLst/>
          </a:prstGeom>
          <a:noFill/>
        </p:spPr>
        <p:txBody>
          <a:bodyPr wrap="none" rtlCol="0">
            <a:spAutoFit/>
          </a:bodyPr>
          <a:lstStyle/>
          <a:p>
            <a:r>
              <a:rPr lang="en-US" dirty="0"/>
              <a:t>Turkey</a:t>
            </a:r>
          </a:p>
        </p:txBody>
      </p:sp>
      <p:sp>
        <p:nvSpPr>
          <p:cNvPr id="16" name="Textfeld 15"/>
          <p:cNvSpPr txBox="1"/>
          <p:nvPr/>
        </p:nvSpPr>
        <p:spPr>
          <a:xfrm>
            <a:off x="7581901" y="-646331"/>
            <a:ext cx="1613731" cy="646331"/>
          </a:xfrm>
          <a:prstGeom prst="rect">
            <a:avLst/>
          </a:prstGeom>
          <a:noFill/>
        </p:spPr>
        <p:txBody>
          <a:bodyPr wrap="none" rtlCol="0">
            <a:spAutoFit/>
          </a:bodyPr>
          <a:lstStyle/>
          <a:p>
            <a:r>
              <a:rPr lang="en-US" dirty="0" err="1"/>
              <a:t>Italyfounded</a:t>
            </a:r>
            <a:endParaRPr lang="en-US" dirty="0"/>
          </a:p>
          <a:p>
            <a:endParaRPr lang="en-US" dirty="0"/>
          </a:p>
        </p:txBody>
      </p:sp>
    </p:spTree>
    <p:extLst>
      <p:ext uri="{BB962C8B-B14F-4D97-AF65-F5344CB8AC3E}">
        <p14:creationId xmlns:p14="http://schemas.microsoft.com/office/powerpoint/2010/main" val="36398723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Wartung</a:t>
            </a:r>
            <a:r>
              <a:rPr lang="en-US" dirty="0"/>
              <a:t> </a:t>
            </a:r>
            <a:r>
              <a:rPr lang="en-US" dirty="0" err="1"/>
              <a:t>Lichtkabinen</a:t>
            </a:r>
            <a:endParaRPr lang="en-US" dirty="0"/>
          </a:p>
        </p:txBody>
      </p:sp>
      <p:sp>
        <p:nvSpPr>
          <p:cNvPr id="8" name="Textfeld 7"/>
          <p:cNvSpPr txBox="1"/>
          <p:nvPr/>
        </p:nvSpPr>
        <p:spPr>
          <a:xfrm>
            <a:off x="4792133" y="-869950"/>
            <a:ext cx="1346201" cy="646331"/>
          </a:xfrm>
          <a:prstGeom prst="rect">
            <a:avLst/>
          </a:prstGeom>
          <a:noFill/>
        </p:spPr>
        <p:txBody>
          <a:bodyPr wrap="square" rtlCol="0">
            <a:spAutoFit/>
          </a:bodyPr>
          <a:lstStyle/>
          <a:p>
            <a:r>
              <a:rPr lang="en-US" dirty="0"/>
              <a:t>Germany</a:t>
            </a:r>
          </a:p>
          <a:p>
            <a:endParaRPr lang="en-US" dirty="0"/>
          </a:p>
        </p:txBody>
      </p:sp>
      <p:sp>
        <p:nvSpPr>
          <p:cNvPr id="14" name="Textfeld 13"/>
          <p:cNvSpPr txBox="1"/>
          <p:nvPr/>
        </p:nvSpPr>
        <p:spPr>
          <a:xfrm>
            <a:off x="6138333" y="-810683"/>
            <a:ext cx="877163" cy="369332"/>
          </a:xfrm>
          <a:prstGeom prst="rect">
            <a:avLst/>
          </a:prstGeom>
          <a:noFill/>
        </p:spPr>
        <p:txBody>
          <a:bodyPr wrap="none" rtlCol="0">
            <a:spAutoFit/>
          </a:bodyPr>
          <a:lstStyle/>
          <a:p>
            <a:r>
              <a:rPr lang="en-US" dirty="0"/>
              <a:t>Turkey</a:t>
            </a:r>
          </a:p>
        </p:txBody>
      </p:sp>
      <p:sp>
        <p:nvSpPr>
          <p:cNvPr id="16" name="Textfeld 15"/>
          <p:cNvSpPr txBox="1"/>
          <p:nvPr/>
        </p:nvSpPr>
        <p:spPr>
          <a:xfrm>
            <a:off x="7581901" y="-646331"/>
            <a:ext cx="1613731" cy="646331"/>
          </a:xfrm>
          <a:prstGeom prst="rect">
            <a:avLst/>
          </a:prstGeom>
          <a:noFill/>
        </p:spPr>
        <p:txBody>
          <a:bodyPr wrap="none" rtlCol="0">
            <a:spAutoFit/>
          </a:bodyPr>
          <a:lstStyle/>
          <a:p>
            <a:r>
              <a:rPr lang="en-US" dirty="0" err="1"/>
              <a:t>Italyfounded</a:t>
            </a:r>
            <a:endParaRPr lang="en-US" dirty="0"/>
          </a:p>
          <a:p>
            <a:endParaRPr lang="en-US" dirty="0"/>
          </a:p>
        </p:txBody>
      </p:sp>
      <p:sp>
        <p:nvSpPr>
          <p:cNvPr id="4" name="Rechteck 3"/>
          <p:cNvSpPr/>
          <p:nvPr/>
        </p:nvSpPr>
        <p:spPr>
          <a:xfrm>
            <a:off x="601133" y="1929746"/>
            <a:ext cx="8382000" cy="4893647"/>
          </a:xfrm>
          <a:prstGeom prst="rect">
            <a:avLst/>
          </a:prstGeom>
        </p:spPr>
        <p:txBody>
          <a:bodyPr wrap="square">
            <a:spAutoFit/>
          </a:bodyPr>
          <a:lstStyle/>
          <a:p>
            <a:r>
              <a:rPr lang="de-CH" sz="2400" u="sng" dirty="0">
                <a:latin typeface="Calibri" panose="020F0502020204030204" pitchFamily="34" charset="0"/>
              </a:rPr>
              <a:t>WARUM EIN ERNEUTER ANSTRICH?</a:t>
            </a:r>
          </a:p>
          <a:p>
            <a:endParaRPr lang="de-CH" sz="2400" dirty="0">
              <a:latin typeface="Calibri" panose="020F0502020204030204" pitchFamily="34" charset="0"/>
            </a:endParaRPr>
          </a:p>
          <a:p>
            <a:pPr lvl="1"/>
            <a:r>
              <a:rPr lang="de-CH" sz="2400" dirty="0">
                <a:latin typeface="Calibri" panose="020F0502020204030204" pitchFamily="34" charset="0"/>
              </a:rPr>
              <a:t>Der mattgraue Endanstrich auf der inneren Seite der Kabinen kann leicht beschädigt werden, was auch zu einer optischen Störung ..</a:t>
            </a:r>
          </a:p>
          <a:p>
            <a:pPr lvl="1"/>
            <a:br>
              <a:rPr lang="de-CH" sz="2400" dirty="0">
                <a:latin typeface="Calibri" panose="020F0502020204030204" pitchFamily="34" charset="0"/>
              </a:rPr>
            </a:br>
            <a:r>
              <a:rPr lang="de-CH" sz="2400" dirty="0">
                <a:latin typeface="Calibri" panose="020F0502020204030204" pitchFamily="34" charset="0"/>
              </a:rPr>
              <a:t>und demzufolge schlechten Farbvergleichen oder Bewertungen führen kann.</a:t>
            </a:r>
            <a:br>
              <a:rPr lang="de-CH" sz="2400" dirty="0">
                <a:latin typeface="Calibri" panose="020F0502020204030204" pitchFamily="34" charset="0"/>
              </a:rPr>
            </a:br>
            <a:endParaRPr lang="de-CH" sz="2400" dirty="0">
              <a:latin typeface="Calibri" panose="020F0502020204030204" pitchFamily="34" charset="0"/>
            </a:endParaRPr>
          </a:p>
          <a:p>
            <a:pPr lvl="1"/>
            <a:r>
              <a:rPr lang="de-CH" sz="2400" dirty="0">
                <a:latin typeface="Calibri" panose="020F0502020204030204" pitchFamily="34" charset="0"/>
              </a:rPr>
              <a:t>Händler wie Marks &amp; Spencer und Next … bestehen darauf, </a:t>
            </a:r>
            <a:br>
              <a:rPr lang="de-CH" sz="2400" dirty="0">
                <a:latin typeface="Calibri" panose="020F0502020204030204" pitchFamily="34" charset="0"/>
              </a:rPr>
            </a:br>
            <a:br>
              <a:rPr lang="de-CH" sz="2400" dirty="0">
                <a:latin typeface="Calibri" panose="020F0502020204030204" pitchFamily="34" charset="0"/>
              </a:rPr>
            </a:br>
            <a:r>
              <a:rPr lang="de-CH" sz="2400" dirty="0">
                <a:latin typeface="Calibri" panose="020F0502020204030204" pitchFamily="34" charset="0"/>
              </a:rPr>
              <a:t>dass die Kabinenoberfläche mindestens einmal im Jahr oder nach Bedarf sogar öfter neu gestrichen wird.</a:t>
            </a:r>
          </a:p>
        </p:txBody>
      </p:sp>
    </p:spTree>
    <p:extLst>
      <p:ext uri="{BB962C8B-B14F-4D97-AF65-F5344CB8AC3E}">
        <p14:creationId xmlns:p14="http://schemas.microsoft.com/office/powerpoint/2010/main" val="2128569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Wartung</a:t>
            </a:r>
            <a:r>
              <a:rPr lang="en-US" dirty="0"/>
              <a:t> </a:t>
            </a:r>
            <a:r>
              <a:rPr lang="en-US" dirty="0" err="1"/>
              <a:t>Lichtkabinen</a:t>
            </a:r>
            <a:endParaRPr lang="en-US" dirty="0"/>
          </a:p>
        </p:txBody>
      </p:sp>
      <p:sp>
        <p:nvSpPr>
          <p:cNvPr id="8" name="Textfeld 7"/>
          <p:cNvSpPr txBox="1"/>
          <p:nvPr/>
        </p:nvSpPr>
        <p:spPr>
          <a:xfrm>
            <a:off x="4792133" y="-869950"/>
            <a:ext cx="1346201" cy="646331"/>
          </a:xfrm>
          <a:prstGeom prst="rect">
            <a:avLst/>
          </a:prstGeom>
          <a:noFill/>
        </p:spPr>
        <p:txBody>
          <a:bodyPr wrap="square" rtlCol="0">
            <a:spAutoFit/>
          </a:bodyPr>
          <a:lstStyle/>
          <a:p>
            <a:r>
              <a:rPr lang="en-US" dirty="0"/>
              <a:t>Germany</a:t>
            </a:r>
          </a:p>
          <a:p>
            <a:endParaRPr lang="en-US" dirty="0"/>
          </a:p>
        </p:txBody>
      </p:sp>
      <p:sp>
        <p:nvSpPr>
          <p:cNvPr id="14" name="Textfeld 13"/>
          <p:cNvSpPr txBox="1"/>
          <p:nvPr/>
        </p:nvSpPr>
        <p:spPr>
          <a:xfrm>
            <a:off x="6138333" y="-810683"/>
            <a:ext cx="877163" cy="369332"/>
          </a:xfrm>
          <a:prstGeom prst="rect">
            <a:avLst/>
          </a:prstGeom>
          <a:noFill/>
        </p:spPr>
        <p:txBody>
          <a:bodyPr wrap="none" rtlCol="0">
            <a:spAutoFit/>
          </a:bodyPr>
          <a:lstStyle/>
          <a:p>
            <a:r>
              <a:rPr lang="en-US" dirty="0"/>
              <a:t>Turkey</a:t>
            </a:r>
          </a:p>
        </p:txBody>
      </p:sp>
      <p:sp>
        <p:nvSpPr>
          <p:cNvPr id="16" name="Textfeld 15"/>
          <p:cNvSpPr txBox="1"/>
          <p:nvPr/>
        </p:nvSpPr>
        <p:spPr>
          <a:xfrm>
            <a:off x="7581901" y="-646331"/>
            <a:ext cx="1613731" cy="646331"/>
          </a:xfrm>
          <a:prstGeom prst="rect">
            <a:avLst/>
          </a:prstGeom>
          <a:noFill/>
        </p:spPr>
        <p:txBody>
          <a:bodyPr wrap="none" rtlCol="0">
            <a:spAutoFit/>
          </a:bodyPr>
          <a:lstStyle/>
          <a:p>
            <a:r>
              <a:rPr lang="en-US" dirty="0" err="1"/>
              <a:t>Italyfounded</a:t>
            </a:r>
            <a:endParaRPr lang="en-US" dirty="0"/>
          </a:p>
          <a:p>
            <a:endParaRPr lang="en-US" dirty="0"/>
          </a:p>
        </p:txBody>
      </p:sp>
      <p:sp>
        <p:nvSpPr>
          <p:cNvPr id="3" name="Textfeld 2"/>
          <p:cNvSpPr txBox="1"/>
          <p:nvPr/>
        </p:nvSpPr>
        <p:spPr>
          <a:xfrm>
            <a:off x="3210746" y="3363190"/>
            <a:ext cx="5529078" cy="1200329"/>
          </a:xfrm>
          <a:prstGeom prst="rect">
            <a:avLst/>
          </a:prstGeom>
          <a:noFill/>
        </p:spPr>
        <p:txBody>
          <a:bodyPr wrap="none" rtlCol="0">
            <a:spAutoFit/>
          </a:bodyPr>
          <a:lstStyle/>
          <a:p>
            <a:r>
              <a:rPr lang="de-CH" dirty="0"/>
              <a:t>Das kann Hi-</a:t>
            </a:r>
            <a:r>
              <a:rPr lang="de-CH" dirty="0" err="1"/>
              <a:t>Tec</a:t>
            </a:r>
            <a:r>
              <a:rPr lang="de-CH" dirty="0"/>
              <a:t>-Support international anbieten.</a:t>
            </a:r>
          </a:p>
          <a:p>
            <a:endParaRPr lang="de-CH" dirty="0"/>
          </a:p>
          <a:p>
            <a:r>
              <a:rPr lang="de-CH" dirty="0">
                <a:hlinkClick r:id="rId2"/>
              </a:rPr>
              <a:t>Link </a:t>
            </a:r>
            <a:r>
              <a:rPr lang="de-CH" dirty="0" err="1">
                <a:hlinkClick r:id="rId2"/>
              </a:rPr>
              <a:t>to</a:t>
            </a:r>
            <a:r>
              <a:rPr lang="de-CH" dirty="0">
                <a:hlinkClick r:id="rId2"/>
              </a:rPr>
              <a:t> Hi-</a:t>
            </a:r>
            <a:r>
              <a:rPr lang="de-CH" dirty="0" err="1">
                <a:hlinkClick r:id="rId2"/>
              </a:rPr>
              <a:t>Tec</a:t>
            </a:r>
            <a:r>
              <a:rPr lang="de-CH" dirty="0">
                <a:hlinkClick r:id="rId2"/>
              </a:rPr>
              <a:t>-Support Light Booth </a:t>
            </a:r>
            <a:r>
              <a:rPr lang="de-CH" dirty="0" err="1">
                <a:hlinkClick r:id="rId2"/>
              </a:rPr>
              <a:t>Calib</a:t>
            </a:r>
            <a:r>
              <a:rPr lang="de-CH" dirty="0">
                <a:hlinkClick r:id="rId2"/>
              </a:rPr>
              <a:t> </a:t>
            </a:r>
            <a:r>
              <a:rPr lang="de-CH" dirty="0" err="1">
                <a:hlinkClick r:id="rId2"/>
              </a:rPr>
              <a:t>info</a:t>
            </a:r>
            <a:endParaRPr lang="de-CH" dirty="0"/>
          </a:p>
          <a:p>
            <a:endParaRPr lang="de-CH" dirty="0"/>
          </a:p>
        </p:txBody>
      </p:sp>
    </p:spTree>
    <p:extLst>
      <p:ext uri="{BB962C8B-B14F-4D97-AF65-F5344CB8AC3E}">
        <p14:creationId xmlns:p14="http://schemas.microsoft.com/office/powerpoint/2010/main" val="30868344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Grundgedanke</a:t>
            </a:r>
            <a:r>
              <a:rPr lang="en-US" dirty="0"/>
              <a:t> HTS-</a:t>
            </a:r>
            <a:r>
              <a:rPr lang="en-US" dirty="0" err="1"/>
              <a:t>Spectroradiometer</a:t>
            </a:r>
            <a:r>
              <a:rPr lang="en-US" dirty="0"/>
              <a:t> </a:t>
            </a:r>
          </a:p>
        </p:txBody>
      </p:sp>
      <p:sp>
        <p:nvSpPr>
          <p:cNvPr id="8" name="Textfeld 7"/>
          <p:cNvSpPr txBox="1"/>
          <p:nvPr/>
        </p:nvSpPr>
        <p:spPr>
          <a:xfrm>
            <a:off x="4792133" y="-869950"/>
            <a:ext cx="1346201" cy="646331"/>
          </a:xfrm>
          <a:prstGeom prst="rect">
            <a:avLst/>
          </a:prstGeom>
          <a:noFill/>
        </p:spPr>
        <p:txBody>
          <a:bodyPr wrap="square" rtlCol="0">
            <a:spAutoFit/>
          </a:bodyPr>
          <a:lstStyle/>
          <a:p>
            <a:r>
              <a:rPr lang="en-US" dirty="0"/>
              <a:t>Germany</a:t>
            </a:r>
          </a:p>
          <a:p>
            <a:endParaRPr lang="en-US" dirty="0"/>
          </a:p>
        </p:txBody>
      </p:sp>
      <p:sp>
        <p:nvSpPr>
          <p:cNvPr id="14" name="Textfeld 13"/>
          <p:cNvSpPr txBox="1"/>
          <p:nvPr/>
        </p:nvSpPr>
        <p:spPr>
          <a:xfrm>
            <a:off x="6138333" y="-810683"/>
            <a:ext cx="877163" cy="369332"/>
          </a:xfrm>
          <a:prstGeom prst="rect">
            <a:avLst/>
          </a:prstGeom>
          <a:noFill/>
        </p:spPr>
        <p:txBody>
          <a:bodyPr wrap="none" rtlCol="0">
            <a:spAutoFit/>
          </a:bodyPr>
          <a:lstStyle/>
          <a:p>
            <a:r>
              <a:rPr lang="en-US" dirty="0"/>
              <a:t>Turkey</a:t>
            </a:r>
          </a:p>
        </p:txBody>
      </p:sp>
      <p:sp>
        <p:nvSpPr>
          <p:cNvPr id="16" name="Textfeld 15"/>
          <p:cNvSpPr txBox="1"/>
          <p:nvPr/>
        </p:nvSpPr>
        <p:spPr>
          <a:xfrm>
            <a:off x="7581901" y="-646331"/>
            <a:ext cx="1613731" cy="646331"/>
          </a:xfrm>
          <a:prstGeom prst="rect">
            <a:avLst/>
          </a:prstGeom>
          <a:noFill/>
        </p:spPr>
        <p:txBody>
          <a:bodyPr wrap="none" rtlCol="0">
            <a:spAutoFit/>
          </a:bodyPr>
          <a:lstStyle/>
          <a:p>
            <a:r>
              <a:rPr lang="en-US" dirty="0" err="1"/>
              <a:t>Italyfounded</a:t>
            </a:r>
            <a:endParaRPr lang="en-US" dirty="0"/>
          </a:p>
          <a:p>
            <a:endParaRPr lang="en-US" dirty="0"/>
          </a:p>
        </p:txBody>
      </p:sp>
      <p:sp>
        <p:nvSpPr>
          <p:cNvPr id="4" name="Rechteck 3"/>
          <p:cNvSpPr/>
          <p:nvPr/>
        </p:nvSpPr>
        <p:spPr>
          <a:xfrm>
            <a:off x="443345" y="2147478"/>
            <a:ext cx="11305309" cy="5064976"/>
          </a:xfrm>
          <a:prstGeom prst="rect">
            <a:avLst/>
          </a:prstGeom>
        </p:spPr>
        <p:txBody>
          <a:bodyPr wrap="square">
            <a:spAutoFit/>
          </a:bodyPr>
          <a:lstStyle/>
          <a:p>
            <a:pPr>
              <a:lnSpc>
                <a:spcPct val="115000"/>
              </a:lnSpc>
              <a:spcAft>
                <a:spcPts val="1000"/>
              </a:spcAft>
            </a:pPr>
            <a:r>
              <a:rPr lang="de-CH" dirty="0">
                <a:latin typeface="Univers LT 55" panose="02000503040000020003" pitchFamily="2" charset="0"/>
                <a:ea typeface="Calibri" panose="020F0502020204030204" pitchFamily="34" charset="0"/>
                <a:cs typeface="Times New Roman" panose="02020603050405020304" pitchFamily="18" charset="0"/>
              </a:rPr>
              <a:t>-heute sind viele verschiedene Leuchtmittel im Einsatz und es werden immer mehr.</a:t>
            </a:r>
            <a:endParaRPr lang="de-CH"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CH" dirty="0">
                <a:latin typeface="Univers LT 55" panose="02000503040000020003" pitchFamily="2" charset="0"/>
                <a:ea typeface="Calibri" panose="020F0502020204030204" pitchFamily="34" charset="0"/>
                <a:cs typeface="Times New Roman" panose="02020603050405020304" pitchFamily="18" charset="0"/>
              </a:rPr>
              <a:t>-herkömmliche bezahlbare, rückführbare Messgeräte für die Farbtemperatur arbeiten als Kolorimeter, also mit 3 Filtern die möglichst gut zu unserer Augenempfindlichkeit stimmen, </a:t>
            </a:r>
            <a:endParaRPr lang="de-CH"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CH" dirty="0">
                <a:latin typeface="Univers LT 55" panose="02000503040000020003" pitchFamily="2" charset="0"/>
                <a:ea typeface="Calibri" panose="020F0502020204030204" pitchFamily="34" charset="0"/>
                <a:cs typeface="Times New Roman" panose="02020603050405020304" pitchFamily="18" charset="0"/>
              </a:rPr>
              <a:t>-hier sind aber auch schon die Grenzen zu erkennen, denn diese können die Spektren der neuen Leuchtmittel nicht mehr ganz korrekt abbilden, das ist nur möglich mit einem Messgerät das spektral  die Abstrahlung misst, also z.B. im sichtbaren Bereich des Lichtes von 400-700nm alle z.B. 3.5nm d.h. an ca. 110-120 Stellen, nicht wie beim 3-Filtergerät an 3 Stellen.</a:t>
            </a:r>
            <a:br>
              <a:rPr lang="de-CH" dirty="0">
                <a:latin typeface="Univers LT 55" panose="02000503040000020003" pitchFamily="2" charset="0"/>
                <a:ea typeface="Calibri" panose="020F0502020204030204" pitchFamily="34" charset="0"/>
                <a:cs typeface="Times New Roman" panose="02020603050405020304" pitchFamily="18" charset="0"/>
              </a:rPr>
            </a:br>
            <a:r>
              <a:rPr lang="de-CH" dirty="0">
                <a:latin typeface="Univers LT 55" panose="02000503040000020003" pitchFamily="2" charset="0"/>
                <a:ea typeface="Calibri" panose="020F0502020204030204" pitchFamily="34" charset="0"/>
                <a:cs typeface="Times New Roman" panose="02020603050405020304" pitchFamily="18" charset="0"/>
              </a:rPr>
              <a:t>-mit dieser Methode kann man die „Spektralkurve“ abbilden und erkennt sehr schnell ob ein Leuchtmittel gut oder weniger gut ist, ob es die Farben besser oder schlechter darstellt, ob es z.B. zu einem Kaufhauslicht kompatibel ist oder nicht, oder ob unterschiedliche Leuchtmittel in den diversen Lichtkabinen eingesetzt sin </a:t>
            </a:r>
            <a:r>
              <a:rPr lang="de-CH" dirty="0" err="1">
                <a:latin typeface="Univers LT 55" panose="02000503040000020003" pitchFamily="2" charset="0"/>
                <a:ea typeface="Calibri" panose="020F0502020204030204" pitchFamily="34" charset="0"/>
                <a:cs typeface="Times New Roman" panose="02020603050405020304" pitchFamily="18" charset="0"/>
              </a:rPr>
              <a:t>detc</a:t>
            </a:r>
            <a:r>
              <a:rPr lang="de-CH" dirty="0">
                <a:latin typeface="Univers LT 55" panose="02000503040000020003" pitchFamily="2" charset="0"/>
                <a:ea typeface="Calibri" panose="020F0502020204030204" pitchFamily="34" charset="0"/>
                <a:cs typeface="Times New Roman" panose="02020603050405020304" pitchFamily="18" charset="0"/>
              </a:rPr>
              <a:t>. </a:t>
            </a:r>
            <a:endParaRPr lang="de-CH"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CH" dirty="0">
                <a:latin typeface="Univers LT 55" panose="02000503040000020003" pitchFamily="2" charset="0"/>
                <a:ea typeface="Calibri" panose="020F0502020204030204" pitchFamily="34" charset="0"/>
                <a:cs typeface="Times New Roman" panose="02020603050405020304" pitchFamily="18" charset="0"/>
              </a:rPr>
              <a:t>-diese Anwendung erfordert nicht eine Genauigkeit von 0.x </a:t>
            </a:r>
            <a:r>
              <a:rPr lang="de-CH" dirty="0" err="1">
                <a:latin typeface="Univers LT 55" panose="02000503040000020003" pitchFamily="2" charset="0"/>
                <a:ea typeface="Calibri" panose="020F0502020204030204" pitchFamily="34" charset="0"/>
                <a:cs typeface="Times New Roman" panose="02020603050405020304" pitchFamily="18" charset="0"/>
              </a:rPr>
              <a:t>nm</a:t>
            </a:r>
            <a:r>
              <a:rPr lang="de-CH" dirty="0">
                <a:latin typeface="Univers LT 55" panose="02000503040000020003" pitchFamily="2" charset="0"/>
                <a:ea typeface="Calibri" panose="020F0502020204030204" pitchFamily="34" charset="0"/>
                <a:cs typeface="Times New Roman" panose="02020603050405020304" pitchFamily="18" charset="0"/>
              </a:rPr>
              <a:t> oder 0.x% Reflektion pro Wellenlänge, für diese Anwendung genügen 3-4 </a:t>
            </a:r>
            <a:r>
              <a:rPr lang="de-CH" dirty="0" err="1">
                <a:latin typeface="Univers LT 55" panose="02000503040000020003" pitchFamily="2" charset="0"/>
                <a:ea typeface="Calibri" panose="020F0502020204030204" pitchFamily="34" charset="0"/>
                <a:cs typeface="Times New Roman" panose="02020603050405020304" pitchFamily="18" charset="0"/>
              </a:rPr>
              <a:t>nm</a:t>
            </a:r>
            <a:r>
              <a:rPr lang="de-CH" dirty="0">
                <a:latin typeface="Univers LT 55" panose="02000503040000020003" pitchFamily="2" charset="0"/>
                <a:ea typeface="Calibri" panose="020F0502020204030204" pitchFamily="34" charset="0"/>
                <a:cs typeface="Times New Roman" panose="02020603050405020304" pitchFamily="18" charset="0"/>
              </a:rPr>
              <a:t> Schritte und Messgenauigkeiten von ganzen 3-5 %. D.h. der Ansatz war, es muss doch möglich sein mit günstigen Elementen ein gutes Messgerät für diesen Zweck zu entwickeln und herzustellen.</a:t>
            </a:r>
            <a:endParaRPr lang="de-CH"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de-CH" dirty="0">
                <a:latin typeface="Univers LT 55" panose="02000503040000020003" pitchFamily="2" charset="0"/>
                <a:ea typeface="Calibri" panose="020F0502020204030204" pitchFamily="34" charset="0"/>
                <a:cs typeface="Times New Roman" panose="02020603050405020304" pitchFamily="18" charset="0"/>
              </a:rPr>
              <a:t>-genau hier haben wir angesetzt.</a:t>
            </a:r>
            <a:endParaRPr lang="de-CH"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1922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 </a:t>
            </a:r>
            <a:r>
              <a:rPr lang="en-US" dirty="0" err="1"/>
              <a:t>Zum</a:t>
            </a:r>
            <a:r>
              <a:rPr lang="en-US" dirty="0"/>
              <a:t> Color Brick 2.0</a:t>
            </a:r>
          </a:p>
        </p:txBody>
      </p:sp>
      <p:sp>
        <p:nvSpPr>
          <p:cNvPr id="8" name="Textfeld 7"/>
          <p:cNvSpPr txBox="1"/>
          <p:nvPr/>
        </p:nvSpPr>
        <p:spPr>
          <a:xfrm>
            <a:off x="4792133" y="-869950"/>
            <a:ext cx="1346201" cy="646331"/>
          </a:xfrm>
          <a:prstGeom prst="rect">
            <a:avLst/>
          </a:prstGeom>
          <a:noFill/>
        </p:spPr>
        <p:txBody>
          <a:bodyPr wrap="square" rtlCol="0">
            <a:spAutoFit/>
          </a:bodyPr>
          <a:lstStyle/>
          <a:p>
            <a:r>
              <a:rPr lang="en-US" dirty="0"/>
              <a:t>Germany</a:t>
            </a:r>
          </a:p>
          <a:p>
            <a:endParaRPr lang="en-US" dirty="0"/>
          </a:p>
        </p:txBody>
      </p:sp>
      <p:sp>
        <p:nvSpPr>
          <p:cNvPr id="14" name="Textfeld 13"/>
          <p:cNvSpPr txBox="1"/>
          <p:nvPr/>
        </p:nvSpPr>
        <p:spPr>
          <a:xfrm>
            <a:off x="6138333" y="-810683"/>
            <a:ext cx="877163" cy="369332"/>
          </a:xfrm>
          <a:prstGeom prst="rect">
            <a:avLst/>
          </a:prstGeom>
          <a:noFill/>
        </p:spPr>
        <p:txBody>
          <a:bodyPr wrap="none" rtlCol="0">
            <a:spAutoFit/>
          </a:bodyPr>
          <a:lstStyle/>
          <a:p>
            <a:r>
              <a:rPr lang="en-US" dirty="0"/>
              <a:t>Turkey</a:t>
            </a:r>
          </a:p>
        </p:txBody>
      </p:sp>
      <p:sp>
        <p:nvSpPr>
          <p:cNvPr id="16" name="Textfeld 15"/>
          <p:cNvSpPr txBox="1"/>
          <p:nvPr/>
        </p:nvSpPr>
        <p:spPr>
          <a:xfrm>
            <a:off x="7581901" y="-646331"/>
            <a:ext cx="1613731" cy="646331"/>
          </a:xfrm>
          <a:prstGeom prst="rect">
            <a:avLst/>
          </a:prstGeom>
          <a:noFill/>
        </p:spPr>
        <p:txBody>
          <a:bodyPr wrap="none" rtlCol="0">
            <a:spAutoFit/>
          </a:bodyPr>
          <a:lstStyle/>
          <a:p>
            <a:r>
              <a:rPr lang="en-US" dirty="0" err="1"/>
              <a:t>Italyfounded</a:t>
            </a:r>
            <a:endParaRPr lang="en-US" dirty="0"/>
          </a:p>
          <a:p>
            <a:endParaRPr lang="en-US" dirty="0"/>
          </a:p>
        </p:txBody>
      </p:sp>
      <p:sp>
        <p:nvSpPr>
          <p:cNvPr id="3" name="Rechteck 2"/>
          <p:cNvSpPr/>
          <p:nvPr/>
        </p:nvSpPr>
        <p:spPr>
          <a:xfrm>
            <a:off x="318655" y="-4922752"/>
            <a:ext cx="11637817" cy="1028615"/>
          </a:xfrm>
          <a:prstGeom prst="rect">
            <a:avLst/>
          </a:prstGeom>
        </p:spPr>
        <p:txBody>
          <a:bodyPr wrap="square">
            <a:spAutoFit/>
          </a:bodyPr>
          <a:lstStyle/>
          <a:p>
            <a:pPr>
              <a:lnSpc>
                <a:spcPct val="115000"/>
              </a:lnSpc>
              <a:spcAft>
                <a:spcPts val="1000"/>
              </a:spcAft>
            </a:pPr>
            <a:br>
              <a:rPr lang="de-CH" dirty="0">
                <a:latin typeface="Univers LT 55" panose="02000503040000020003" pitchFamily="2" charset="0"/>
                <a:ea typeface="Calibri" panose="020F0502020204030204" pitchFamily="34" charset="0"/>
                <a:cs typeface="Times New Roman" panose="02020603050405020304" pitchFamily="18" charset="0"/>
              </a:rPr>
            </a:br>
            <a:r>
              <a:rPr lang="de-CH" dirty="0">
                <a:latin typeface="Univers LT 55" panose="02000503040000020003" pitchFamily="2" charset="0"/>
                <a:ea typeface="Calibri" panose="020F0502020204030204" pitchFamily="34" charset="0"/>
                <a:cs typeface="Times New Roman" panose="02020603050405020304" pitchFamily="18" charset="0"/>
              </a:rPr>
              <a:t>-heraus gekommen sind mittlerweile einige funktionstüchtige </a:t>
            </a:r>
            <a:r>
              <a:rPr lang="de-CH" dirty="0" err="1">
                <a:latin typeface="Univers LT 55" panose="02000503040000020003" pitchFamily="2" charset="0"/>
                <a:ea typeface="Calibri" panose="020F0502020204030204" pitchFamily="34" charset="0"/>
                <a:cs typeface="Times New Roman" panose="02020603050405020304" pitchFamily="18" charset="0"/>
              </a:rPr>
              <a:t>Vorserie</a:t>
            </a:r>
            <a:r>
              <a:rPr lang="de-CH" dirty="0">
                <a:latin typeface="Univers LT 55" panose="02000503040000020003" pitchFamily="2" charset="0"/>
                <a:ea typeface="Calibri" panose="020F0502020204030204" pitchFamily="34" charset="0"/>
                <a:cs typeface="Times New Roman" panose="02020603050405020304" pitchFamily="18" charset="0"/>
              </a:rPr>
              <a:t>-Prototypen, die jetzt in </a:t>
            </a:r>
            <a:r>
              <a:rPr lang="de-CH" dirty="0" err="1">
                <a:latin typeface="Univers LT 55" panose="02000503040000020003" pitchFamily="2" charset="0"/>
                <a:ea typeface="Calibri" panose="020F0502020204030204" pitchFamily="34" charset="0"/>
                <a:cs typeface="Times New Roman" panose="02020603050405020304" pitchFamily="18" charset="0"/>
              </a:rPr>
              <a:t>Vorserieproduktion</a:t>
            </a:r>
            <a:r>
              <a:rPr lang="de-CH" dirty="0">
                <a:latin typeface="Univers LT 55" panose="02000503040000020003" pitchFamily="2" charset="0"/>
                <a:ea typeface="Calibri" panose="020F0502020204030204" pitchFamily="34" charset="0"/>
                <a:cs typeface="Times New Roman" panose="02020603050405020304" pitchFamily="18" charset="0"/>
              </a:rPr>
              <a:t> gehen.</a:t>
            </a:r>
            <a:endParaRPr lang="de-CH"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hteck 3"/>
          <p:cNvSpPr/>
          <p:nvPr/>
        </p:nvSpPr>
        <p:spPr>
          <a:xfrm>
            <a:off x="782781" y="3024187"/>
            <a:ext cx="10113819" cy="3259097"/>
          </a:xfrm>
          <a:prstGeom prst="rect">
            <a:avLst/>
          </a:prstGeom>
        </p:spPr>
        <p:txBody>
          <a:bodyPr wrap="square">
            <a:spAutoFit/>
          </a:bodyPr>
          <a:lstStyle/>
          <a:p>
            <a:pPr>
              <a:lnSpc>
                <a:spcPct val="115000"/>
              </a:lnSpc>
              <a:spcAft>
                <a:spcPts val="1000"/>
              </a:spcAft>
            </a:pPr>
            <a:r>
              <a:rPr lang="de-CH" dirty="0">
                <a:latin typeface="Univers LT 55" panose="02000503040000020003" pitchFamily="2" charset="0"/>
                <a:ea typeface="Calibri" panose="020F0502020204030204" pitchFamily="34" charset="0"/>
                <a:cs typeface="Times New Roman" panose="02020603050405020304" pitchFamily="18" charset="0"/>
              </a:rPr>
              <a:t>- (ab ca. 2500,-€ gibt es rückführbare </a:t>
            </a:r>
            <a:r>
              <a:rPr lang="de-CH" dirty="0" err="1">
                <a:latin typeface="Univers LT 55" panose="02000503040000020003" pitchFamily="2" charset="0"/>
                <a:ea typeface="Calibri" panose="020F0502020204030204" pitchFamily="34" charset="0"/>
                <a:cs typeface="Times New Roman" panose="02020603050405020304" pitchFamily="18" charset="0"/>
              </a:rPr>
              <a:t>Colorimeter</a:t>
            </a:r>
            <a:r>
              <a:rPr lang="de-CH" dirty="0">
                <a:latin typeface="Univers LT 55" panose="02000503040000020003" pitchFamily="2" charset="0"/>
                <a:ea typeface="Calibri" panose="020F0502020204030204" pitchFamily="34" charset="0"/>
                <a:cs typeface="Times New Roman" panose="02020603050405020304" pitchFamily="18" charset="0"/>
              </a:rPr>
              <a:t> zu kaufen.  </a:t>
            </a:r>
            <a:r>
              <a:rPr lang="de-CH" dirty="0" err="1">
                <a:latin typeface="Univers LT 55" panose="02000503040000020003" pitchFamily="2" charset="0"/>
                <a:ea typeface="Calibri" panose="020F0502020204030204" pitchFamily="34" charset="0"/>
                <a:cs typeface="Times New Roman" panose="02020603050405020304" pitchFamily="18" charset="0"/>
              </a:rPr>
              <a:t>Spektroradiometer</a:t>
            </a:r>
            <a:r>
              <a:rPr lang="de-CH" dirty="0">
                <a:latin typeface="Univers LT 55" panose="02000503040000020003" pitchFamily="2" charset="0"/>
                <a:ea typeface="Calibri" panose="020F0502020204030204" pitchFamily="34" charset="0"/>
                <a:cs typeface="Times New Roman" panose="02020603050405020304" pitchFamily="18" charset="0"/>
              </a:rPr>
              <a:t> gibt es auch so ab 3.800,-$. Unser </a:t>
            </a:r>
            <a:r>
              <a:rPr lang="de-CH" dirty="0" err="1">
                <a:latin typeface="Univers LT 55" panose="02000503040000020003" pitchFamily="2" charset="0"/>
                <a:ea typeface="Calibri" panose="020F0502020204030204" pitchFamily="34" charset="0"/>
                <a:cs typeface="Times New Roman" panose="02020603050405020304" pitchFamily="18" charset="0"/>
              </a:rPr>
              <a:t>Spektroradiometer</a:t>
            </a:r>
            <a:r>
              <a:rPr lang="de-CH" dirty="0">
                <a:latin typeface="Univers LT 55" panose="02000503040000020003" pitchFamily="2" charset="0"/>
                <a:ea typeface="Calibri" panose="020F0502020204030204" pitchFamily="34" charset="0"/>
                <a:cs typeface="Times New Roman" panose="02020603050405020304" pitchFamily="18" charset="0"/>
              </a:rPr>
              <a:t> Gerät soll als USB-Version ab ca.  1500,-CHF, zu haben sein)</a:t>
            </a:r>
            <a:br>
              <a:rPr lang="de-CH" dirty="0">
                <a:latin typeface="Univers LT 55" panose="02000503040000020003" pitchFamily="2" charset="0"/>
                <a:ea typeface="Calibri" panose="020F0502020204030204" pitchFamily="34" charset="0"/>
                <a:cs typeface="Times New Roman" panose="02020603050405020304" pitchFamily="18" charset="0"/>
              </a:rPr>
            </a:br>
            <a:r>
              <a:rPr lang="de-CH" dirty="0">
                <a:latin typeface="Univers LT 55" panose="02000503040000020003" pitchFamily="2" charset="0"/>
                <a:ea typeface="Calibri" panose="020F0502020204030204" pitchFamily="34" charset="0"/>
                <a:cs typeface="Times New Roman" panose="02020603050405020304" pitchFamily="18" charset="0"/>
              </a:rPr>
              <a:t>-die Geräte sind via Mini-USB mit dem PC verbunden für den Datentransfer und die Stromversorgung. Darstellung der Ergebnisse auf dem PC </a:t>
            </a:r>
            <a:br>
              <a:rPr lang="de-CH" dirty="0">
                <a:latin typeface="Univers LT 55" panose="02000503040000020003" pitchFamily="2" charset="0"/>
                <a:ea typeface="Calibri" panose="020F0502020204030204" pitchFamily="34" charset="0"/>
                <a:cs typeface="Times New Roman" panose="02020603050405020304" pitchFamily="18" charset="0"/>
              </a:rPr>
            </a:br>
            <a:br>
              <a:rPr lang="de-CH" dirty="0">
                <a:latin typeface="Univers LT 55" panose="02000503040000020003" pitchFamily="2" charset="0"/>
                <a:ea typeface="Calibri" panose="020F0502020204030204" pitchFamily="34" charset="0"/>
                <a:cs typeface="Times New Roman" panose="02020603050405020304" pitchFamily="18" charset="0"/>
              </a:rPr>
            </a:br>
            <a:r>
              <a:rPr lang="de-CH" dirty="0">
                <a:latin typeface="Univers LT 55" panose="02000503040000020003" pitchFamily="2" charset="0"/>
                <a:ea typeface="Calibri" panose="020F0502020204030204" pitchFamily="34" charset="0"/>
                <a:cs typeface="Times New Roman" panose="02020603050405020304" pitchFamily="18" charset="0"/>
              </a:rPr>
              <a:t>-für die technisch Interessierten:</a:t>
            </a:r>
            <a:br>
              <a:rPr lang="de-CH" dirty="0">
                <a:latin typeface="Univers LT 55" panose="02000503040000020003" pitchFamily="2" charset="0"/>
                <a:ea typeface="Calibri" panose="020F0502020204030204" pitchFamily="34" charset="0"/>
                <a:cs typeface="Times New Roman" panose="02020603050405020304" pitchFamily="18" charset="0"/>
              </a:rPr>
            </a:br>
            <a:br>
              <a:rPr lang="de-CH" dirty="0">
                <a:latin typeface="Univers LT 55" panose="02000503040000020003" pitchFamily="2" charset="0"/>
                <a:ea typeface="Calibri" panose="020F0502020204030204" pitchFamily="34" charset="0"/>
                <a:cs typeface="Times New Roman" panose="02020603050405020304" pitchFamily="18" charset="0"/>
              </a:rPr>
            </a:br>
            <a:r>
              <a:rPr lang="de-CH" dirty="0">
                <a:latin typeface="Univers LT 55" panose="02000503040000020003" pitchFamily="2" charset="0"/>
                <a:ea typeface="Calibri" panose="020F0502020204030204" pitchFamily="34" charset="0"/>
                <a:cs typeface="Times New Roman" panose="02020603050405020304" pitchFamily="18" charset="0"/>
              </a:rPr>
              <a:t>-Sensor mit 128 Dioden, Wellenlängenbereich  ca. 310 – 730 </a:t>
            </a:r>
            <a:r>
              <a:rPr lang="de-CH" dirty="0" err="1">
                <a:latin typeface="Univers LT 55" panose="02000503040000020003" pitchFamily="2" charset="0"/>
                <a:ea typeface="Calibri" panose="020F0502020204030204" pitchFamily="34" charset="0"/>
                <a:cs typeface="Times New Roman" panose="02020603050405020304" pitchFamily="18" charset="0"/>
              </a:rPr>
              <a:t>nm</a:t>
            </a:r>
            <a:r>
              <a:rPr lang="de-CH" dirty="0">
                <a:latin typeface="Univers LT 55" panose="02000503040000020003" pitchFamily="2" charset="0"/>
                <a:ea typeface="Calibri" panose="020F0502020204030204" pitchFamily="34" charset="0"/>
                <a:cs typeface="Times New Roman" panose="02020603050405020304" pitchFamily="18" charset="0"/>
              </a:rPr>
              <a:t>, Transmissionsgitter mit 1.000 Linien/mm, 2 Glasachromaten, Eintrittsspalt 0.2mm, Streuscheibe , 10 Bit ADC, AVR-Controller, einstellbare elektronische Verschlusszeit 1-2.000 </a:t>
            </a:r>
            <a:r>
              <a:rPr lang="de-CH" dirty="0" err="1">
                <a:latin typeface="Univers LT 55" panose="02000503040000020003" pitchFamily="2" charset="0"/>
                <a:ea typeface="Calibri" panose="020F0502020204030204" pitchFamily="34" charset="0"/>
                <a:cs typeface="Times New Roman" panose="02020603050405020304" pitchFamily="18" charset="0"/>
              </a:rPr>
              <a:t>ms</a:t>
            </a:r>
            <a:r>
              <a:rPr lang="de-CH" dirty="0">
                <a:latin typeface="Univers LT 55" panose="02000503040000020003" pitchFamily="2" charset="0"/>
                <a:ea typeface="Calibri" panose="020F0502020204030204" pitchFamily="34" charset="0"/>
                <a:cs typeface="Times New Roman" panose="02020603050405020304" pitchFamily="18" charset="0"/>
              </a:rPr>
              <a:t>, USB-Driver und Stromversorgung via Mini-USB, Alu-Gehäuse.</a:t>
            </a:r>
            <a:endParaRPr lang="de-CH"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88816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a:t>Messungen</a:t>
            </a:r>
            <a:r>
              <a:rPr lang="en-US" dirty="0"/>
              <a:t> </a:t>
            </a:r>
            <a:r>
              <a:rPr lang="en-US" dirty="0" err="1"/>
              <a:t>mit</a:t>
            </a:r>
            <a:r>
              <a:rPr lang="en-US" dirty="0"/>
              <a:t> Color Brick 2.0</a:t>
            </a:r>
          </a:p>
        </p:txBody>
      </p:sp>
      <p:sp>
        <p:nvSpPr>
          <p:cNvPr id="8" name="Textfeld 7"/>
          <p:cNvSpPr txBox="1"/>
          <p:nvPr/>
        </p:nvSpPr>
        <p:spPr>
          <a:xfrm>
            <a:off x="4792133" y="-869950"/>
            <a:ext cx="1346201" cy="646331"/>
          </a:xfrm>
          <a:prstGeom prst="rect">
            <a:avLst/>
          </a:prstGeom>
          <a:noFill/>
        </p:spPr>
        <p:txBody>
          <a:bodyPr wrap="square" rtlCol="0">
            <a:spAutoFit/>
          </a:bodyPr>
          <a:lstStyle/>
          <a:p>
            <a:r>
              <a:rPr lang="en-US" dirty="0"/>
              <a:t>Germany</a:t>
            </a:r>
          </a:p>
          <a:p>
            <a:endParaRPr lang="en-US" dirty="0"/>
          </a:p>
        </p:txBody>
      </p:sp>
      <p:sp>
        <p:nvSpPr>
          <p:cNvPr id="14" name="Textfeld 13"/>
          <p:cNvSpPr txBox="1"/>
          <p:nvPr/>
        </p:nvSpPr>
        <p:spPr>
          <a:xfrm>
            <a:off x="6138333" y="-810683"/>
            <a:ext cx="877163" cy="369332"/>
          </a:xfrm>
          <a:prstGeom prst="rect">
            <a:avLst/>
          </a:prstGeom>
          <a:noFill/>
        </p:spPr>
        <p:txBody>
          <a:bodyPr wrap="none" rtlCol="0">
            <a:spAutoFit/>
          </a:bodyPr>
          <a:lstStyle/>
          <a:p>
            <a:r>
              <a:rPr lang="en-US" dirty="0"/>
              <a:t>Turkey</a:t>
            </a:r>
          </a:p>
        </p:txBody>
      </p:sp>
      <p:sp>
        <p:nvSpPr>
          <p:cNvPr id="16" name="Textfeld 15"/>
          <p:cNvSpPr txBox="1"/>
          <p:nvPr/>
        </p:nvSpPr>
        <p:spPr>
          <a:xfrm>
            <a:off x="7581901" y="-646331"/>
            <a:ext cx="1613731" cy="646331"/>
          </a:xfrm>
          <a:prstGeom prst="rect">
            <a:avLst/>
          </a:prstGeom>
          <a:noFill/>
        </p:spPr>
        <p:txBody>
          <a:bodyPr wrap="none" rtlCol="0">
            <a:spAutoFit/>
          </a:bodyPr>
          <a:lstStyle/>
          <a:p>
            <a:r>
              <a:rPr lang="en-US" dirty="0" err="1"/>
              <a:t>Italyfounded</a:t>
            </a:r>
            <a:endParaRPr lang="en-US" dirty="0"/>
          </a:p>
          <a:p>
            <a:endParaRPr lang="en-US" dirty="0"/>
          </a:p>
        </p:txBody>
      </p:sp>
      <p:sp>
        <p:nvSpPr>
          <p:cNvPr id="3" name="Textfeld 2"/>
          <p:cNvSpPr txBox="1"/>
          <p:nvPr/>
        </p:nvSpPr>
        <p:spPr>
          <a:xfrm>
            <a:off x="1953492" y="3366655"/>
            <a:ext cx="9437199" cy="3693319"/>
          </a:xfrm>
          <a:prstGeom prst="rect">
            <a:avLst/>
          </a:prstGeom>
          <a:noFill/>
        </p:spPr>
        <p:txBody>
          <a:bodyPr wrap="none" rtlCol="0">
            <a:spAutoFit/>
          </a:bodyPr>
          <a:lstStyle/>
          <a:p>
            <a:r>
              <a:rPr lang="de-CH" b="1" u="sng" dirty="0"/>
              <a:t>Zu beachten</a:t>
            </a:r>
          </a:p>
          <a:p>
            <a:pPr marL="285750" indent="-285750">
              <a:buFont typeface="Arial" panose="020B0604020202020204" pitchFamily="34" charset="0"/>
              <a:buChar char="•"/>
            </a:pPr>
            <a:r>
              <a:rPr lang="de-CH" dirty="0"/>
              <a:t>Immer senkrecht unter der Lichtquelle</a:t>
            </a:r>
          </a:p>
          <a:p>
            <a:pPr marL="742950" lvl="1" indent="-285750">
              <a:buFont typeface="Arial" panose="020B0604020202020204" pitchFamily="34" charset="0"/>
              <a:buChar char="•"/>
            </a:pPr>
            <a:r>
              <a:rPr lang="de-CH" dirty="0"/>
              <a:t>Öffnungswinkel ist ca. 20°</a:t>
            </a:r>
          </a:p>
          <a:p>
            <a:pPr marL="285750" indent="-285750">
              <a:buFont typeface="Arial" panose="020B0604020202020204" pitchFamily="34" charset="0"/>
              <a:buChar char="•"/>
            </a:pPr>
            <a:r>
              <a:rPr lang="de-CH" dirty="0"/>
              <a:t>Immer neu schwarz kalibrieren wenn man Integrationszeit ändert</a:t>
            </a:r>
          </a:p>
          <a:p>
            <a:pPr marL="285750" indent="-285750">
              <a:buFont typeface="Arial" panose="020B0604020202020204" pitchFamily="34" charset="0"/>
              <a:buChar char="•"/>
            </a:pPr>
            <a:r>
              <a:rPr lang="de-CH" dirty="0"/>
              <a:t>Integrationszeit so einstellen, dass max. ADC- Wert so nahe wie möglich bei 1000</a:t>
            </a:r>
            <a:br>
              <a:rPr lang="de-CH" dirty="0"/>
            </a:br>
            <a:r>
              <a:rPr lang="de-CH" dirty="0"/>
              <a:t> liegt da dann das Signal-Rauschverhältnis besser ist</a:t>
            </a:r>
          </a:p>
          <a:p>
            <a:pPr marL="285750" indent="-285750">
              <a:buFont typeface="Arial" panose="020B0604020202020204" pitchFamily="34" charset="0"/>
              <a:buChar char="•"/>
            </a:pPr>
            <a:r>
              <a:rPr lang="de-CH" dirty="0"/>
              <a:t>Beim Einstecken des USB gut aufpassen auf die kleinen Pins</a:t>
            </a:r>
          </a:p>
          <a:p>
            <a:pPr marL="285750" indent="-285750">
              <a:buFont typeface="Arial" panose="020B0604020202020204" pitchFamily="34" charset="0"/>
              <a:buChar char="•"/>
            </a:pPr>
            <a:r>
              <a:rPr lang="de-CH" dirty="0"/>
              <a:t>Gerät nicht zu starken Schocks aussetzen (Optik)</a:t>
            </a:r>
          </a:p>
          <a:p>
            <a:pPr marL="285750" indent="-285750">
              <a:buFont typeface="Arial" panose="020B0604020202020204" pitchFamily="34" charset="0"/>
              <a:buChar char="•"/>
            </a:pPr>
            <a:r>
              <a:rPr lang="de-CH" dirty="0"/>
              <a:t>Luxmeter stimmen eigentlich nur bei der Lichtquelle A gut</a:t>
            </a:r>
          </a:p>
          <a:p>
            <a:pPr marL="742950" lvl="1" indent="-285750">
              <a:buFont typeface="Arial" panose="020B0604020202020204" pitchFamily="34" charset="0"/>
              <a:buChar char="•"/>
            </a:pPr>
            <a:r>
              <a:rPr lang="de-CH" dirty="0"/>
              <a:t>In unserer SW haben wir eine automatische </a:t>
            </a:r>
            <a:r>
              <a:rPr lang="de-CH" dirty="0" err="1"/>
              <a:t>Rekalibration</a:t>
            </a:r>
            <a:r>
              <a:rPr lang="de-CH" dirty="0"/>
              <a:t> eingebaut, </a:t>
            </a:r>
            <a:br>
              <a:rPr lang="de-CH" dirty="0"/>
            </a:br>
            <a:r>
              <a:rPr lang="de-CH" dirty="0"/>
              <a:t>wenn die Lichtquelle ändert, aber das kann nur beschränkt die </a:t>
            </a:r>
            <a:br>
              <a:rPr lang="de-CH" dirty="0"/>
            </a:br>
            <a:r>
              <a:rPr lang="de-CH" dirty="0"/>
              <a:t>Sache etwas verbessern</a:t>
            </a:r>
          </a:p>
          <a:p>
            <a:pPr marL="285750" indent="-285750">
              <a:buFont typeface="Arial" panose="020B0604020202020204" pitchFamily="34" charset="0"/>
              <a:buChar char="•"/>
            </a:pPr>
            <a:endParaRPr lang="de-CH" dirty="0"/>
          </a:p>
        </p:txBody>
      </p:sp>
    </p:spTree>
    <p:extLst>
      <p:ext uri="{BB962C8B-B14F-4D97-AF65-F5344CB8AC3E}">
        <p14:creationId xmlns:p14="http://schemas.microsoft.com/office/powerpoint/2010/main" val="281637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 12" descr="pfeiel_einheit.t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3597" y="6248043"/>
            <a:ext cx="3930748" cy="812863"/>
          </a:xfrm>
          <a:prstGeom prst="rect">
            <a:avLst/>
          </a:prstGeom>
        </p:spPr>
      </p:pic>
      <p:sp>
        <p:nvSpPr>
          <p:cNvPr id="4" name="Titel 1"/>
          <p:cNvSpPr txBox="1">
            <a:spLocks/>
          </p:cNvSpPr>
          <p:nvPr/>
        </p:nvSpPr>
        <p:spPr>
          <a:xfrm>
            <a:off x="4260960" y="5629671"/>
            <a:ext cx="3874220" cy="618372"/>
          </a:xfrm>
          <a:prstGeom prst="rect">
            <a:avLst/>
          </a:prstGeom>
          <a:noFill/>
          <a:ln w="12700" cap="flat" cmpd="sng" algn="ctr">
            <a:noFill/>
            <a:prstDash val="solid"/>
            <a:miter lim="800000"/>
          </a:ln>
        </p:spPr>
        <p:style>
          <a:lnRef idx="2">
            <a:schemeClr val="dk1">
              <a:shade val="50000"/>
            </a:schemeClr>
          </a:lnRef>
          <a:fillRef idx="1">
            <a:schemeClr val="dk1"/>
          </a:fillRef>
          <a:effectRef idx="0">
            <a:schemeClr val="dk1"/>
          </a:effectRef>
          <a:fontRef idx="minor">
            <a:schemeClr val="lt1"/>
          </a:fontRef>
        </p:style>
        <p:txBody>
          <a:bodyPr>
            <a:normAutofit/>
          </a:bodyPr>
          <a:lstStyle>
            <a:lvl1pPr algn="l" defTabSz="914400" rtl="0" eaLnBrk="1" latinLnBrk="0" hangingPunct="1">
              <a:lnSpc>
                <a:spcPct val="90000"/>
              </a:lnSpc>
              <a:spcBef>
                <a:spcPct val="0"/>
              </a:spcBef>
              <a:buNone/>
              <a:defRPr sz="32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de-DE" sz="2400" b="1" dirty="0" err="1">
                <a:solidFill>
                  <a:schemeClr val="tx2">
                    <a:lumMod val="65000"/>
                    <a:lumOff val="35000"/>
                  </a:schemeClr>
                </a:solidFill>
              </a:rPr>
              <a:t>Good</a:t>
            </a:r>
            <a:r>
              <a:rPr lang="de-DE" sz="2400" b="1" dirty="0">
                <a:solidFill>
                  <a:schemeClr val="tx2">
                    <a:lumMod val="65000"/>
                    <a:lumOff val="35000"/>
                  </a:schemeClr>
                </a:solidFill>
              </a:rPr>
              <a:t>. Fast. Honest. Fair.</a:t>
            </a:r>
            <a:endParaRPr lang="de-DE" sz="2400" dirty="0">
              <a:solidFill>
                <a:schemeClr val="tx2">
                  <a:lumMod val="65000"/>
                  <a:lumOff val="35000"/>
                </a:schemeClr>
              </a:solidFill>
            </a:endParaRPr>
          </a:p>
        </p:txBody>
      </p:sp>
      <p:pic>
        <p:nvPicPr>
          <p:cNvPr id="5" name="Bild 2" descr="logo_fuerPP1Slid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3253" y="3911498"/>
            <a:ext cx="2171436" cy="950335"/>
          </a:xfrm>
          <a:prstGeom prst="rect">
            <a:avLst/>
          </a:prstGeom>
        </p:spPr>
      </p:pic>
      <p:pic>
        <p:nvPicPr>
          <p:cNvPr id="6" name="Bild 21" descr="hts_pp201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2268186"/>
          </a:xfrm>
          <a:prstGeom prst="rect">
            <a:avLst/>
          </a:prstGeom>
        </p:spPr>
      </p:pic>
    </p:spTree>
    <p:extLst>
      <p:ext uri="{BB962C8B-B14F-4D97-AF65-F5344CB8AC3E}">
        <p14:creationId xmlns:p14="http://schemas.microsoft.com/office/powerpoint/2010/main" val="799768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ales Direction 16X9">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lesDirection_16x9_TP103431346" id="{FB339EAB-FB11-4398-804C-FC086A7E069B}" vid="{4FB5A035-33C4-4FEC-8A8F-12BD3AB97369}"/>
    </a:ext>
  </a:extLst>
</a:theme>
</file>

<file path=ppt/theme/theme2.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SalesDirection">
      <a:dk1>
        <a:srgbClr val="595959"/>
      </a:dk1>
      <a:lt1>
        <a:sysClr val="window" lastClr="FFFFFF"/>
      </a:lt1>
      <a:dk2>
        <a:srgbClr val="000000"/>
      </a:dk2>
      <a:lt2>
        <a:srgbClr val="F2F2F2"/>
      </a:lt2>
      <a:accent1>
        <a:srgbClr val="1EB8C1"/>
      </a:accent1>
      <a:accent2>
        <a:srgbClr val="EF7920"/>
      </a:accent2>
      <a:accent3>
        <a:srgbClr val="EFC119"/>
      </a:accent3>
      <a:accent4>
        <a:srgbClr val="969890"/>
      </a:accent4>
      <a:accent5>
        <a:srgbClr val="50B4F2"/>
      </a:accent5>
      <a:accent6>
        <a:srgbClr val="C05A3A"/>
      </a:accent6>
      <a:hlink>
        <a:srgbClr val="EFC119"/>
      </a:hlink>
      <a:folHlink>
        <a:srgbClr val="969890"/>
      </a:folHlink>
    </a:clrScheme>
    <a:fontScheme name="Book Antiqua">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kument" ma:contentTypeID="0x010100A22B2B86562F2C4691EAE4F84B27C83D" ma:contentTypeVersion="1" ma:contentTypeDescription="Ein neues Dokument erstellen." ma:contentTypeScope="" ma:versionID="2282239dea80b1f9aff1ac11ab3a3a06">
  <xsd:schema xmlns:xsd="http://www.w3.org/2001/XMLSchema" xmlns:xs="http://www.w3.org/2001/XMLSchema" xmlns:p="http://schemas.microsoft.com/office/2006/metadata/properties" xmlns:ns2="03e7407a-8173-43b4-96a5-db1bfb563039" xmlns:ns3="7cf4bcc9-e87d-4f11-92e2-67dac9ea26b6" targetNamespace="http://schemas.microsoft.com/office/2006/metadata/properties" ma:root="true" ma:fieldsID="adf325a4f1af65fa220a416e40f014d1" ns2:_="" ns3:_="">
    <xsd:import namespace="03e7407a-8173-43b4-96a5-db1bfb563039"/>
    <xsd:import namespace="7cf4bcc9-e87d-4f11-92e2-67dac9ea26b6"/>
    <xsd:element name="properties">
      <xsd:complexType>
        <xsd:sequence>
          <xsd:element name="documentManagement">
            <xsd:complexType>
              <xsd:all>
                <xsd:element ref="ns2:Meeting"/>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e7407a-8173-43b4-96a5-db1bfb563039" elementFormDefault="qualified">
    <xsd:import namespace="http://schemas.microsoft.com/office/2006/documentManagement/types"/>
    <xsd:import namespace="http://schemas.microsoft.com/office/infopath/2007/PartnerControls"/>
    <xsd:element name="Meeting" ma:index="8" ma:displayName="Meeting" ma:description="Gibt an um welches Meeting es sich handelt." ma:format="Dropdown" ma:internalName="Meeting">
      <xsd:simpleType>
        <xsd:union memberTypes="dms:Text">
          <xsd:simpleType>
            <xsd:restriction base="dms:Choice">
              <xsd:enumeration value="HTS-Team Meeting"/>
              <xsd:enumeration value="monatlicher OCD Call"/>
              <xsd:enumeration value="Siemens Meeting"/>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7cf4bcc9-e87d-4f11-92e2-67dac9ea26b6" elementFormDefault="qualified">
    <xsd:import namespace="http://schemas.microsoft.com/office/2006/documentManagement/types"/>
    <xsd:import namespace="http://schemas.microsoft.com/office/infopath/2007/PartnerControls"/>
    <xsd:element name="_dlc_DocId" ma:index="9" nillable="true" ma:displayName="Wert der Dokument-ID" ma:description="Der Wert der diesem Element zugewiesenen Dokument-ID." ma:internalName="_dlc_DocId" ma:readOnly="true">
      <xsd:simpleType>
        <xsd:restriction base="dms:Text"/>
      </xsd:simpleType>
    </xsd:element>
    <xsd:element name="_dlc_DocIdUrl" ma:index="10" nillable="true" ma:displayName="Dokument-ID" ma:description="Permanenter Hyperlink zu diesem Dok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cf4bcc9-e87d-4f11-92e2-67dac9ea26b6">YVYTVJXRE6KR-7-46</_dlc_DocId>
    <_dlc_DocIdUrl xmlns="7cf4bcc9-e87d-4f11-92e2-67dac9ea26b6">
      <Url>https://hitecsupport.sharepoint.com/Quality%20Management%20System/_layouts/15/DocIdRedir.aspx?ID=YVYTVJXRE6KR-7-46</Url>
      <Description>YVYTVJXRE6KR-7-46</Description>
    </_dlc_DocIdUrl>
    <Meeting xmlns="03e7407a-8173-43b4-96a5-db1bfb563039">monatlicher OCD Call</Meeting>
  </documentManagement>
</p:properties>
</file>

<file path=customXml/itemProps1.xml><?xml version="1.0" encoding="utf-8"?>
<ds:datastoreItem xmlns:ds="http://schemas.openxmlformats.org/officeDocument/2006/customXml" ds:itemID="{9C2F0F05-68F4-4DC0-960E-AE9315B8433C}">
  <ds:schemaRefs>
    <ds:schemaRef ds:uri="http://schemas.microsoft.com/sharepoint/events"/>
  </ds:schemaRefs>
</ds:datastoreItem>
</file>

<file path=customXml/itemProps2.xml><?xml version="1.0" encoding="utf-8"?>
<ds:datastoreItem xmlns:ds="http://schemas.openxmlformats.org/officeDocument/2006/customXml" ds:itemID="{2A530DE6-5DF4-4B4D-BF71-FEF851468B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e7407a-8173-43b4-96a5-db1bfb563039"/>
    <ds:schemaRef ds:uri="7cf4bcc9-e87d-4f11-92e2-67dac9ea26b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5DB86B3-062F-4625-B6EC-B248690CF75D}">
  <ds:schemaRefs>
    <ds:schemaRef ds:uri="http://schemas.microsoft.com/sharepoint/v3/contenttype/forms"/>
  </ds:schemaRefs>
</ds:datastoreItem>
</file>

<file path=customXml/itemProps4.xml><?xml version="1.0" encoding="utf-8"?>
<ds:datastoreItem xmlns:ds="http://schemas.openxmlformats.org/officeDocument/2006/customXml" ds:itemID="{8A425EE6-02E4-483A-A441-943BC5169317}">
  <ds:schemaRefs>
    <ds:schemaRef ds:uri="7cf4bcc9-e87d-4f11-92e2-67dac9ea26b6"/>
    <ds:schemaRef ds:uri="http://schemas.microsoft.com/office/2006/metadata/properties"/>
    <ds:schemaRef ds:uri="http://schemas.microsoft.com/office/2006/documentManagement/types"/>
    <ds:schemaRef ds:uri="http://purl.org/dc/terms/"/>
    <ds:schemaRef ds:uri="http://purl.org/dc/elements/1.1/"/>
    <ds:schemaRef ds:uri="http://purl.org/dc/dcmitype/"/>
    <ds:schemaRef ds:uri="03e7407a-8173-43b4-96a5-db1bfb563039"/>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373</Words>
  <Application>Microsoft Office PowerPoint</Application>
  <PresentationFormat>Benutzerdefiniert</PresentationFormat>
  <Paragraphs>71</Paragraphs>
  <Slides>9</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9</vt:i4>
      </vt:variant>
    </vt:vector>
  </HeadingPairs>
  <TitlesOfParts>
    <vt:vector size="16" baseType="lpstr">
      <vt:lpstr>Arial</vt:lpstr>
      <vt:lpstr>Book Antiqua</vt:lpstr>
      <vt:lpstr>Calibri</vt:lpstr>
      <vt:lpstr>Century Gothic</vt:lpstr>
      <vt:lpstr>Times New Roman</vt:lpstr>
      <vt:lpstr>Univers LT 55</vt:lpstr>
      <vt:lpstr>Sales Direction 16X9</vt:lpstr>
      <vt:lpstr>Hi-Tec-Support</vt:lpstr>
      <vt:lpstr>Eckdaten Lichtkabinen</vt:lpstr>
      <vt:lpstr>Innenfarbe Lichtkabinen</vt:lpstr>
      <vt:lpstr>Wartung Lichtkabinen</vt:lpstr>
      <vt:lpstr>Wartung Lichtkabinen</vt:lpstr>
      <vt:lpstr>Grundgedanke HTS-Spectroradiometer </vt:lpstr>
      <vt:lpstr>.. Zum Color Brick 2.0</vt:lpstr>
      <vt:lpstr>Messungen mit Color Brick 2.0</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modified xsi:type="dcterms:W3CDTF">2017-04-29T15:04:09Z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TC034313749991</vt:lpwstr>
  </property>
  <property fmtid="{D5CDD505-2E9C-101B-9397-08002B2CF9AE}" pid="3" name="ContentTypeId">
    <vt:lpwstr>0x010100A22B2B86562F2C4691EAE4F84B27C83D</vt:lpwstr>
  </property>
  <property fmtid="{D5CDD505-2E9C-101B-9397-08002B2CF9AE}" pid="4" name="_dlc_DocIdItemGuid">
    <vt:lpwstr>352ab28f-e45a-43eb-9f72-7302d40cd09d</vt:lpwstr>
  </property>
</Properties>
</file>